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256" r:id="rId2"/>
    <p:sldId id="307" r:id="rId3"/>
    <p:sldId id="298" r:id="rId4"/>
    <p:sldId id="299" r:id="rId5"/>
    <p:sldId id="295" r:id="rId6"/>
    <p:sldId id="308" r:id="rId7"/>
    <p:sldId id="333" r:id="rId8"/>
    <p:sldId id="262" r:id="rId9"/>
    <p:sldId id="309" r:id="rId10"/>
    <p:sldId id="281" r:id="rId11"/>
    <p:sldId id="318" r:id="rId12"/>
    <p:sldId id="319" r:id="rId13"/>
    <p:sldId id="320" r:id="rId14"/>
    <p:sldId id="310" r:id="rId15"/>
    <p:sldId id="311" r:id="rId16"/>
    <p:sldId id="312" r:id="rId17"/>
    <p:sldId id="313" r:id="rId18"/>
    <p:sldId id="314" r:id="rId19"/>
    <p:sldId id="273" r:id="rId20"/>
    <p:sldId id="303" r:id="rId21"/>
    <p:sldId id="315" r:id="rId22"/>
    <p:sldId id="316" r:id="rId23"/>
    <p:sldId id="317" r:id="rId24"/>
    <p:sldId id="287" r:id="rId25"/>
    <p:sldId id="321" r:id="rId26"/>
    <p:sldId id="302" r:id="rId27"/>
    <p:sldId id="326" r:id="rId28"/>
    <p:sldId id="324" r:id="rId29"/>
    <p:sldId id="325" r:id="rId30"/>
    <p:sldId id="336" r:id="rId31"/>
    <p:sldId id="334" r:id="rId32"/>
    <p:sldId id="335" r:id="rId33"/>
    <p:sldId id="331"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6E0C"/>
    <a:srgbClr val="BF4113"/>
    <a:srgbClr val="A83911"/>
    <a:srgbClr val="126298"/>
    <a:srgbClr val="9D2412"/>
    <a:srgbClr val="C37B07"/>
    <a:srgbClr val="B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801" autoAdjust="0"/>
  </p:normalViewPr>
  <p:slideViewPr>
    <p:cSldViewPr snapToGrid="0" snapToObjects="1">
      <p:cViewPr>
        <p:scale>
          <a:sx n="90" d="100"/>
          <a:sy n="90" d="100"/>
        </p:scale>
        <p:origin x="-1688" y="-80"/>
      </p:cViewPr>
      <p:guideLst>
        <p:guide orient="horz" pos="2160"/>
        <p:guide pos="2880"/>
      </p:guideLst>
    </p:cSldViewPr>
  </p:slideViewPr>
  <p:notesTextViewPr>
    <p:cViewPr>
      <p:scale>
        <a:sx n="100" d="100"/>
        <a:sy n="100" d="100"/>
      </p:scale>
      <p:origin x="0" y="0"/>
    </p:cViewPr>
  </p:notesTextViewPr>
  <p:sorterViewPr>
    <p:cViewPr>
      <p:scale>
        <a:sx n="128" d="100"/>
        <a:sy n="128" d="100"/>
      </p:scale>
      <p:origin x="0" y="7032"/>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4DA4C2-EF8E-CB4C-AAC5-C41042D67E63}" type="datetimeFigureOut">
              <a:rPr lang="en-US" smtClean="0"/>
              <a:t>3/6/17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131B7D-2AE0-6B4B-B185-7F22B141B275}" type="slidenum">
              <a:rPr lang="en-US" smtClean="0"/>
              <a:t>‹#›</a:t>
            </a:fld>
            <a:endParaRPr lang="en-US"/>
          </a:p>
        </p:txBody>
      </p:sp>
    </p:spTree>
    <p:extLst>
      <p:ext uri="{BB962C8B-B14F-4D97-AF65-F5344CB8AC3E}">
        <p14:creationId xmlns:p14="http://schemas.microsoft.com/office/powerpoint/2010/main" val="39911591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n.wikipedia.org/wiki/en:public_domain" TargetMode="External"/><Relationship Id="rId4" Type="http://schemas.openxmlformats.org/officeDocument/2006/relationships/hyperlink" Target="http://en.wikipedia.org/wiki/no:User:Palnordseth" TargetMode="External"/><Relationship Id="rId5" Type="http://schemas.openxmlformats.org/officeDocument/2006/relationships/hyperlink" Target="http://en.wikipedia.org/wiki/no:" TargetMode="External"/><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Source: This work has been released into the </a:t>
            </a:r>
            <a:r>
              <a:rPr lang="en-US" b="1" dirty="0" smtClean="0">
                <a:hlinkClick r:id="rId3" tooltip="w:en:public domain"/>
              </a:rPr>
              <a:t>public domain</a:t>
            </a:r>
            <a:r>
              <a:rPr lang="en-US" dirty="0" smtClean="0"/>
              <a:t> by its author, </a:t>
            </a:r>
            <a:r>
              <a:rPr lang="en-US" b="1" dirty="0" smtClean="0">
                <a:hlinkClick r:id="rId4" tooltip="w:no:User:Palnordseth"/>
              </a:rPr>
              <a:t>Palnordseth</a:t>
            </a:r>
            <a:r>
              <a:rPr lang="en-US" b="1" dirty="0" smtClean="0"/>
              <a:t> at the </a:t>
            </a:r>
            <a:r>
              <a:rPr lang="en-US" b="1" dirty="0" smtClean="0">
                <a:hlinkClick r:id="rId5" tooltip="w:no:"/>
              </a:rPr>
              <a:t>Norwegian (bokmål) Wikipedia</a:t>
            </a:r>
            <a:r>
              <a:rPr lang="en-US" b="1" dirty="0" smtClean="0"/>
              <a:t> project</a:t>
            </a:r>
            <a:r>
              <a:rPr lang="en-US" dirty="0" smtClean="0"/>
              <a:t>. This applies worldwide.</a:t>
            </a:r>
            <a:endParaRPr lang="en-US" dirty="0"/>
          </a:p>
        </p:txBody>
      </p:sp>
      <p:sp>
        <p:nvSpPr>
          <p:cNvPr id="4" name="Slide Number Placeholder 3"/>
          <p:cNvSpPr>
            <a:spLocks noGrp="1"/>
          </p:cNvSpPr>
          <p:nvPr>
            <p:ph type="sldNum" sz="quarter" idx="10"/>
          </p:nvPr>
        </p:nvSpPr>
        <p:spPr/>
        <p:txBody>
          <a:bodyPr/>
          <a:lstStyle/>
          <a:p>
            <a:fld id="{00131B7D-2AE0-6B4B-B185-7F22B141B275}" type="slidenum">
              <a:rPr lang="en-US" smtClean="0"/>
              <a:t>1</a:t>
            </a:fld>
            <a:endParaRPr lang="en-US"/>
          </a:p>
        </p:txBody>
      </p:sp>
    </p:spTree>
    <p:extLst>
      <p:ext uri="{BB962C8B-B14F-4D97-AF65-F5344CB8AC3E}">
        <p14:creationId xmlns:p14="http://schemas.microsoft.com/office/powerpoint/2010/main" val="1368635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(3/6/17 23:39) -----</a:t>
            </a:r>
          </a:p>
          <a:p>
            <a:r>
              <a:rPr lang="en-US" dirty="0"/>
              <a:t>Even if the shape of the distribution changes over time, we assume that the statistical relationship between the observations and GCM still hold true.</a:t>
            </a:r>
          </a:p>
        </p:txBody>
      </p:sp>
      <p:sp>
        <p:nvSpPr>
          <p:cNvPr id="4" name="Slide Number Placeholder 3"/>
          <p:cNvSpPr>
            <a:spLocks noGrp="1"/>
          </p:cNvSpPr>
          <p:nvPr>
            <p:ph type="sldNum" sz="quarter" idx="10"/>
          </p:nvPr>
        </p:nvSpPr>
        <p:spPr/>
        <p:txBody>
          <a:bodyPr/>
          <a:lstStyle/>
          <a:p>
            <a:fld id="{00131B7D-2AE0-6B4B-B185-7F22B141B275}" type="slidenum">
              <a:rPr lang="en-US" smtClean="0"/>
              <a:t>4</a:t>
            </a:fld>
            <a:endParaRPr lang="en-US"/>
          </a:p>
        </p:txBody>
      </p:sp>
    </p:spTree>
    <p:extLst>
      <p:ext uri="{BB962C8B-B14F-4D97-AF65-F5344CB8AC3E}">
        <p14:creationId xmlns:p14="http://schemas.microsoft.com/office/powerpoint/2010/main" val="807683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ARRM1 is salt and pepper. Note also that ARRM2 results are forthcoming.</a:t>
            </a:r>
            <a:endParaRPr lang="en-US" dirty="0"/>
          </a:p>
        </p:txBody>
      </p:sp>
      <p:sp>
        <p:nvSpPr>
          <p:cNvPr id="4" name="Slide Number Placeholder 3"/>
          <p:cNvSpPr>
            <a:spLocks noGrp="1"/>
          </p:cNvSpPr>
          <p:nvPr>
            <p:ph type="sldNum" sz="quarter" idx="10"/>
          </p:nvPr>
        </p:nvSpPr>
        <p:spPr/>
        <p:txBody>
          <a:bodyPr/>
          <a:lstStyle/>
          <a:p>
            <a:fld id="{00131B7D-2AE0-6B4B-B185-7F22B141B275}" type="slidenum">
              <a:rPr lang="en-US" smtClean="0"/>
              <a:t>13</a:t>
            </a:fld>
            <a:endParaRPr lang="en-US"/>
          </a:p>
        </p:txBody>
      </p:sp>
    </p:spTree>
    <p:extLst>
      <p:ext uri="{BB962C8B-B14F-4D97-AF65-F5344CB8AC3E}">
        <p14:creationId xmlns:p14="http://schemas.microsoft.com/office/powerpoint/2010/main" val="1963185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compare ARRM1 with Delta and BCSD, then second, focus on the improvement from ARRM1 to ARRM 2 (to lead into the next slide)</a:t>
            </a:r>
            <a:endParaRPr lang="en-US" dirty="0"/>
          </a:p>
        </p:txBody>
      </p:sp>
      <p:sp>
        <p:nvSpPr>
          <p:cNvPr id="4" name="Slide Number Placeholder 3"/>
          <p:cNvSpPr>
            <a:spLocks noGrp="1"/>
          </p:cNvSpPr>
          <p:nvPr>
            <p:ph type="sldNum" sz="quarter" idx="10"/>
          </p:nvPr>
        </p:nvSpPr>
        <p:spPr/>
        <p:txBody>
          <a:bodyPr/>
          <a:lstStyle/>
          <a:p>
            <a:fld id="{00131B7D-2AE0-6B4B-B185-7F22B141B275}" type="slidenum">
              <a:rPr lang="en-US" smtClean="0"/>
              <a:t>19</a:t>
            </a:fld>
            <a:endParaRPr lang="en-US"/>
          </a:p>
        </p:txBody>
      </p:sp>
    </p:spTree>
    <p:extLst>
      <p:ext uri="{BB962C8B-B14F-4D97-AF65-F5344CB8AC3E}">
        <p14:creationId xmlns:p14="http://schemas.microsoft.com/office/powerpoint/2010/main" val="2230360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still have some issues in the Andes and the Himalayas. But other than that it looks</a:t>
            </a:r>
            <a:r>
              <a:rPr lang="en-US" baseline="0" dirty="0" smtClean="0"/>
              <a:t> DAMN GOOD! (make sure you say DAMN :)</a:t>
            </a:r>
            <a:endParaRPr lang="en-US" dirty="0"/>
          </a:p>
        </p:txBody>
      </p:sp>
      <p:sp>
        <p:nvSpPr>
          <p:cNvPr id="4" name="Slide Number Placeholder 3"/>
          <p:cNvSpPr>
            <a:spLocks noGrp="1"/>
          </p:cNvSpPr>
          <p:nvPr>
            <p:ph type="sldNum" sz="quarter" idx="10"/>
          </p:nvPr>
        </p:nvSpPr>
        <p:spPr/>
        <p:txBody>
          <a:bodyPr/>
          <a:lstStyle/>
          <a:p>
            <a:fld id="{00131B7D-2AE0-6B4B-B185-7F22B141B275}" type="slidenum">
              <a:rPr lang="en-US" smtClean="0"/>
              <a:t>20</a:t>
            </a:fld>
            <a:endParaRPr lang="en-US"/>
          </a:p>
        </p:txBody>
      </p:sp>
    </p:spTree>
    <p:extLst>
      <p:ext uri="{BB962C8B-B14F-4D97-AF65-F5344CB8AC3E}">
        <p14:creationId xmlns:p14="http://schemas.microsoft.com/office/powerpoint/2010/main" val="4107551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CA"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3/6/17</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1187A4F-8AB0-2C47-A3AD-16675B3B17F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CA"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dirty="0"/>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CA" smtClean="0"/>
              <a:t>Click to edit Master text styles</a:t>
            </a:r>
          </a:p>
        </p:txBody>
      </p:sp>
      <p:sp>
        <p:nvSpPr>
          <p:cNvPr id="5" name="Date Placeholder 4"/>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3/6/17</a:t>
            </a:fld>
            <a:endParaRPr lang="en-US"/>
          </a:p>
        </p:txBody>
      </p:sp>
      <p:sp>
        <p:nvSpPr>
          <p:cNvPr id="6" name="Footer Placeholder 5"/>
          <p:cNvSpPr>
            <a:spLocks noGrp="1"/>
          </p:cNvSpPr>
          <p:nvPr>
            <p:ph type="ftr" sz="quarter" idx="11"/>
          </p:nvPr>
        </p:nvSpPr>
        <p:spPr>
          <a:xfrm>
            <a:off x="1120588" y="188259"/>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1187A4F-8AB0-2C47-A3AD-16675B3B17F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CA"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3/6/17</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CA" smtClean="0"/>
              <a:t>Drag picture to placeholder or click icon to add</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CA"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3/6/17</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CA" smtClean="0"/>
              <a:t>Drag picture to placeholder or click icon to add</a:t>
            </a:r>
            <a:endParaRPr dirty="0"/>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CA" smtClean="0"/>
              <a:t>Drag picture to placeholder or click icon to add</a:t>
            </a:r>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CA"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3/6/17</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CA" smtClean="0"/>
              <a:t>Drag picture to placeholder or click icon to add</a:t>
            </a:r>
            <a:endParaRPr dirty="0"/>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CA" smtClean="0"/>
              <a:t>Drag picture to placeholder or click icon to add</a:t>
            </a:r>
            <a:endParaRPr dirty="0"/>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CA"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3/6/17</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1187A4F-8AB0-2C47-A3AD-16675B3B17F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CA"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3/6/17</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1187A4F-8AB0-2C47-A3AD-16675B3B17F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74663" y="460375"/>
            <a:ext cx="8204200" cy="987425"/>
          </a:xfrm>
        </p:spPr>
        <p:txBody>
          <a:bodyPr/>
          <a:lstStyle/>
          <a:p>
            <a:r>
              <a:rPr lang="en-CA" smtClean="0"/>
              <a:t>Click to edit Master title style</a:t>
            </a:r>
            <a:endParaRPr lang="en-US"/>
          </a:p>
        </p:txBody>
      </p:sp>
      <p:sp>
        <p:nvSpPr>
          <p:cNvPr id="3" name="Text Placeholder 2"/>
          <p:cNvSpPr>
            <a:spLocks noGrp="1"/>
          </p:cNvSpPr>
          <p:nvPr>
            <p:ph type="body" sz="half" idx="1"/>
          </p:nvPr>
        </p:nvSpPr>
        <p:spPr>
          <a:xfrm>
            <a:off x="492125" y="1676400"/>
            <a:ext cx="4016375" cy="357505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quarter" idx="2"/>
          </p:nvPr>
        </p:nvSpPr>
        <p:spPr>
          <a:xfrm>
            <a:off x="4660900" y="1676400"/>
            <a:ext cx="4017963" cy="1711325"/>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Content Placeholder 4"/>
          <p:cNvSpPr>
            <a:spLocks noGrp="1"/>
          </p:cNvSpPr>
          <p:nvPr>
            <p:ph sz="quarter" idx="3"/>
          </p:nvPr>
        </p:nvSpPr>
        <p:spPr>
          <a:xfrm>
            <a:off x="4660900" y="3540125"/>
            <a:ext cx="4017963" cy="1711325"/>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10"/>
          </p:nvPr>
        </p:nvSpPr>
        <p:spPr>
          <a:xfrm>
            <a:off x="180975" y="6424613"/>
            <a:ext cx="609600" cy="2286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570794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3" name="Slide Number Placeholder 2"/>
          <p:cNvSpPr>
            <a:spLocks noGrp="1"/>
          </p:cNvSpPr>
          <p:nvPr>
            <p:ph type="sldNum" sz="quarter" idx="10"/>
          </p:nvPr>
        </p:nvSpPr>
        <p:spPr>
          <a:xfrm>
            <a:off x="6553200" y="6248400"/>
            <a:ext cx="1905000" cy="457200"/>
          </a:xfrm>
        </p:spPr>
        <p:txBody>
          <a:bodyPr/>
          <a:lstStyle>
            <a:lvl1pPr>
              <a:defRPr/>
            </a:lvl1pPr>
          </a:lstStyle>
          <a:p>
            <a:fld id="{B1187A4F-8AB0-2C47-A3AD-16675B3B17F5}" type="slidenum">
              <a:rPr lang="en-US" smtClean="0"/>
              <a:t>‹#›</a:t>
            </a:fld>
            <a:endParaRPr lang="en-US"/>
          </a:p>
        </p:txBody>
      </p:sp>
    </p:spTree>
    <p:extLst>
      <p:ext uri="{BB962C8B-B14F-4D97-AF65-F5344CB8AC3E}">
        <p14:creationId xmlns:p14="http://schemas.microsoft.com/office/powerpoint/2010/main" val="3002795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06400"/>
            <a:ext cx="7772400" cy="571500"/>
          </a:xfrm>
        </p:spPr>
        <p:txBody>
          <a:bodyPr/>
          <a:lstStyle/>
          <a:p>
            <a:r>
              <a:rPr lang="en-CA"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vl1pPr>
          </a:lstStyle>
          <a:p>
            <a:fld id="{9B579133-2CC9-B14C-8EAE-D3D79440CAFF}" type="datetimeFigureOut">
              <a:rPr lang="en-US" smtClean="0"/>
              <a:t>3/6/17</a:t>
            </a:fld>
            <a:endParaRPr lang="en-US"/>
          </a:p>
        </p:txBody>
      </p:sp>
      <p:sp>
        <p:nvSpPr>
          <p:cNvPr id="7" name="Footer Placeholder 6"/>
          <p:cNvSpPr>
            <a:spLocks noGrp="1"/>
          </p:cNvSpPr>
          <p:nvPr>
            <p:ph type="ftr" sz="quarter" idx="11"/>
          </p:nvPr>
        </p:nvSpPr>
        <p:spPr>
          <a:xfrm>
            <a:off x="3124200" y="6248400"/>
            <a:ext cx="2895600" cy="457200"/>
          </a:xfrm>
          <a:prstGeom prst="rect">
            <a:avLst/>
          </a:prstGeom>
        </p:spPr>
        <p:txBody>
          <a:bodyPr/>
          <a:lstStyle>
            <a:lvl1pPr>
              <a:defRPr sz="1400"/>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B1187A4F-8AB0-2C47-A3AD-16675B3B17F5}" type="slidenum">
              <a:rPr lang="en-US" smtClean="0"/>
              <a:t>‹#›</a:t>
            </a:fld>
            <a:endParaRPr lang="en-US"/>
          </a:p>
        </p:txBody>
      </p:sp>
    </p:spTree>
    <p:extLst>
      <p:ext uri="{BB962C8B-B14F-4D97-AF65-F5344CB8AC3E}">
        <p14:creationId xmlns:p14="http://schemas.microsoft.com/office/powerpoint/2010/main" val="2215768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3409403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3/6/17</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1187A4F-8AB0-2C47-A3AD-16675B3B17F5}"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415860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1879893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1879893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644060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6440600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644060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644060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2990702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29907020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2990702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CA"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3/6/17</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CA" smtClean="0"/>
              <a:t>Drag picture to placeholder or click icon to add</a:t>
            </a:r>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2990702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4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2682245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5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2682245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6_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49134" y="188640"/>
            <a:ext cx="8640960" cy="6480720"/>
          </a:xfrm>
          <a:prstGeom prst="rect">
            <a:avLst/>
          </a:prstGeom>
          <a:solidFill>
            <a:schemeClr val="bg1"/>
          </a:solidFill>
          <a:ln w="6350">
            <a:solidFill>
              <a:schemeClr val="accent6">
                <a:lumMod val="50000"/>
              </a:schemeClr>
            </a:solidFill>
          </a:ln>
          <a:effectLst>
            <a:glow rad="101600">
              <a:schemeClr val="tx1">
                <a:lumMod val="65000"/>
                <a:lumOff val="3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26822454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7_Picture with Caption">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683568" y="332656"/>
            <a:ext cx="7776864" cy="838200"/>
          </a:xfrm>
          <a:solidFill>
            <a:schemeClr val="tx1">
              <a:lumMod val="65000"/>
              <a:lumOff val="35000"/>
            </a:schemeClr>
          </a:solidFill>
        </p:spPr>
        <p:txBody>
          <a:bodyPr/>
          <a:lstStyle>
            <a:lvl1pPr>
              <a:defRPr>
                <a:solidFill>
                  <a:schemeClr val="bg1"/>
                </a:solidFill>
              </a:defRPr>
            </a:lvl1pPr>
          </a:lstStyle>
          <a:p>
            <a:r>
              <a:rPr lang="en-US" dirty="0" smtClean="0"/>
              <a:t>Click to edit Master title style</a:t>
            </a:r>
            <a:endParaRPr lang="mk-MK" dirty="0"/>
          </a:p>
        </p:txBody>
      </p:sp>
    </p:spTree>
    <p:extLst>
      <p:ext uri="{BB962C8B-B14F-4D97-AF65-F5344CB8AC3E}">
        <p14:creationId xmlns:p14="http://schemas.microsoft.com/office/powerpoint/2010/main" val="2682245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CA"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3/6/17</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1187A4F-8AB0-2C47-A3AD-16675B3B17F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3/6/17</a:t>
            </a:fld>
            <a:endParaRPr lang="en-US"/>
          </a:p>
        </p:txBody>
      </p:sp>
      <p:sp>
        <p:nvSpPr>
          <p:cNvPr id="6" name="Footer Placeholder 5"/>
          <p:cNvSpPr>
            <a:spLocks noGrp="1"/>
          </p:cNvSpPr>
          <p:nvPr>
            <p:ph type="ftr" sz="quarter" idx="11"/>
          </p:nvPr>
        </p:nvSpPr>
        <p:spPr>
          <a:xfrm>
            <a:off x="1120588" y="188259"/>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1187A4F-8AB0-2C47-A3AD-16675B3B17F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7" name="Date Placeholder 6"/>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3/6/17</a:t>
            </a:fld>
            <a:endParaRPr lang="en-US"/>
          </a:p>
        </p:txBody>
      </p:sp>
      <p:sp>
        <p:nvSpPr>
          <p:cNvPr id="8" name="Footer Placeholder 7"/>
          <p:cNvSpPr>
            <a:spLocks noGrp="1"/>
          </p:cNvSpPr>
          <p:nvPr>
            <p:ph type="ftr" sz="quarter" idx="11"/>
          </p:nvPr>
        </p:nvSpPr>
        <p:spPr>
          <a:xfrm>
            <a:off x="1120588" y="188259"/>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1187A4F-8AB0-2C47-A3AD-16675B3B17F5}"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Date Placeholder 2"/>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3/6/17</a:t>
            </a:fld>
            <a:endParaRPr lang="en-US"/>
          </a:p>
        </p:txBody>
      </p:sp>
      <p:sp>
        <p:nvSpPr>
          <p:cNvPr id="4" name="Footer Placeholder 3"/>
          <p:cNvSpPr>
            <a:spLocks noGrp="1"/>
          </p:cNvSpPr>
          <p:nvPr>
            <p:ph type="ftr" sz="quarter" idx="11"/>
          </p:nvPr>
        </p:nvSpPr>
        <p:spPr>
          <a:xfrm>
            <a:off x="1120588" y="188259"/>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1187A4F-8AB0-2C47-A3AD-16675B3B17F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3/6/17</a:t>
            </a:fld>
            <a:endParaRPr lang="en-US"/>
          </a:p>
        </p:txBody>
      </p:sp>
      <p:sp>
        <p:nvSpPr>
          <p:cNvPr id="3" name="Footer Placeholder 2"/>
          <p:cNvSpPr>
            <a:spLocks noGrp="1"/>
          </p:cNvSpPr>
          <p:nvPr>
            <p:ph type="ftr" sz="quarter" idx="11"/>
          </p:nvPr>
        </p:nvSpPr>
        <p:spPr>
          <a:xfrm>
            <a:off x="1120588" y="188259"/>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1187A4F-8AB0-2C47-A3AD-16675B3B17F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CA"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6580094" y="188259"/>
            <a:ext cx="2133600" cy="365125"/>
          </a:xfrm>
          <a:prstGeom prst="rect">
            <a:avLst/>
          </a:prstGeom>
        </p:spPr>
        <p:txBody>
          <a:bodyPr/>
          <a:lstStyle/>
          <a:p>
            <a:fld id="{9B579133-2CC9-B14C-8EAE-D3D79440CAFF}" type="datetimeFigureOut">
              <a:rPr lang="en-US" smtClean="0"/>
              <a:t>3/6/17</a:t>
            </a:fld>
            <a:endParaRPr lang="en-US"/>
          </a:p>
        </p:txBody>
      </p:sp>
      <p:sp>
        <p:nvSpPr>
          <p:cNvPr id="6" name="Footer Placeholder 5"/>
          <p:cNvSpPr>
            <a:spLocks noGrp="1"/>
          </p:cNvSpPr>
          <p:nvPr>
            <p:ph type="ftr" sz="quarter" idx="11"/>
          </p:nvPr>
        </p:nvSpPr>
        <p:spPr>
          <a:xfrm>
            <a:off x="1120588" y="188259"/>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1187A4F-8AB0-2C47-A3AD-16675B3B17F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33420"/>
            <a:ext cx="8913813" cy="914400"/>
          </a:xfrm>
          <a:prstGeom prst="rect">
            <a:avLst/>
          </a:prstGeom>
          <a:solidFill>
            <a:schemeClr val="tx2"/>
          </a:solidFill>
        </p:spPr>
        <p:txBody>
          <a:bodyPr vert="horz" lIns="1188720" tIns="45720" rIns="274320" bIns="45720" rtlCol="0" anchor="ctr">
            <a:normAutofit/>
          </a:bodyPr>
          <a:lstStyle/>
          <a:p>
            <a:r>
              <a:rPr lang="en-CA" smtClean="0"/>
              <a:t>Click to edit Master title style</a:t>
            </a:r>
            <a:endParaRPr dirty="0"/>
          </a:p>
        </p:txBody>
      </p:sp>
      <p:sp>
        <p:nvSpPr>
          <p:cNvPr id="3" name="Text Placeholder 2"/>
          <p:cNvSpPr>
            <a:spLocks noGrp="1"/>
          </p:cNvSpPr>
          <p:nvPr>
            <p:ph type="body" idx="1"/>
          </p:nvPr>
        </p:nvSpPr>
        <p:spPr>
          <a:xfrm>
            <a:off x="914400" y="1365910"/>
            <a:ext cx="7810500" cy="490042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B1187A4F-8AB0-2C47-A3AD-16675B3B17F5}" type="slidenum">
              <a:rPr lang="en-US" smtClean="0"/>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150000"/>
        <a:buFont typeface="Arial"/>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charset="2"/>
        <a:buChar char="Ø"/>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gif"/><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 Id="rId3" Type="http://schemas.openxmlformats.org/officeDocument/2006/relationships/image" Target="../media/image14.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 Id="rId3" Type="http://schemas.openxmlformats.org/officeDocument/2006/relationships/image" Target="../media/image16.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11.png"/><Relationship Id="rId7"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6-10-02 at 1.47.48 PM.png"/>
          <p:cNvPicPr>
            <a:picLocks noChangeAspect="1"/>
          </p:cNvPicPr>
          <p:nvPr/>
        </p:nvPicPr>
        <p:blipFill rotWithShape="1">
          <a:blip r:embed="rId3">
            <a:extLst>
              <a:ext uri="{28A0092B-C50C-407E-A947-70E740481C1C}">
                <a14:useLocalDpi xmlns:a14="http://schemas.microsoft.com/office/drawing/2010/main" val="0"/>
              </a:ext>
            </a:extLst>
          </a:blip>
          <a:srcRect t="2699" b="29704"/>
          <a:stretch/>
        </p:blipFill>
        <p:spPr>
          <a:xfrm>
            <a:off x="685800" y="-251976"/>
            <a:ext cx="8229600" cy="3689444"/>
          </a:xfrm>
          <a:prstGeom prst="rect">
            <a:avLst/>
          </a:prstGeom>
          <a:solidFill>
            <a:schemeClr val="bg2">
              <a:lumMod val="40000"/>
              <a:lumOff val="60000"/>
            </a:schemeClr>
          </a:solidFill>
          <a:ln w="25400" cap="flat" cmpd="sng" algn="ctr">
            <a:noFill/>
            <a:prstDash val="solid"/>
          </a:ln>
          <a:effectLst/>
        </p:spPr>
      </p:pic>
      <p:sp>
        <p:nvSpPr>
          <p:cNvPr id="2" name="Title 1"/>
          <p:cNvSpPr>
            <a:spLocks noGrp="1"/>
          </p:cNvSpPr>
          <p:nvPr>
            <p:ph type="ctrTitle"/>
          </p:nvPr>
        </p:nvSpPr>
        <p:spPr>
          <a:xfrm>
            <a:off x="0" y="1446881"/>
            <a:ext cx="8915400" cy="2956511"/>
          </a:xfrm>
        </p:spPr>
        <p:txBody>
          <a:bodyPr lIns="1005840" rIns="182880" bIns="91440">
            <a:noAutofit/>
          </a:bodyPr>
          <a:lstStyle/>
          <a:p>
            <a:r>
              <a:rPr lang="en-US" sz="4000" dirty="0" smtClean="0"/>
              <a:t>Comparing the performance of multiple statistical downscaling approaches using a perfect model framework</a:t>
            </a:r>
            <a:endParaRPr lang="en-US" sz="2400" dirty="0"/>
          </a:p>
        </p:txBody>
      </p:sp>
      <p:sp>
        <p:nvSpPr>
          <p:cNvPr id="3" name="Subtitle 2"/>
          <p:cNvSpPr>
            <a:spLocks noGrp="1"/>
          </p:cNvSpPr>
          <p:nvPr>
            <p:ph type="subTitle" idx="1"/>
          </p:nvPr>
        </p:nvSpPr>
        <p:spPr>
          <a:xfrm>
            <a:off x="914400" y="4403392"/>
            <a:ext cx="8001000" cy="1540207"/>
          </a:xfrm>
        </p:spPr>
        <p:txBody>
          <a:bodyPr>
            <a:normAutofit fontScale="92500" lnSpcReduction="10000"/>
          </a:bodyPr>
          <a:lstStyle/>
          <a:p>
            <a:r>
              <a:rPr lang="en-US" sz="2800" dirty="0" smtClean="0"/>
              <a:t>Anne Stoner</a:t>
            </a:r>
            <a:r>
              <a:rPr lang="en-US" sz="2800" baseline="30000" dirty="0" smtClean="0"/>
              <a:t>1</a:t>
            </a:r>
            <a:r>
              <a:rPr lang="en-US" sz="2800" dirty="0" smtClean="0"/>
              <a:t>, Katharine Hayhoe</a:t>
            </a:r>
            <a:r>
              <a:rPr lang="en-US" sz="2800" baseline="30000" dirty="0" smtClean="0"/>
              <a:t>1</a:t>
            </a:r>
            <a:r>
              <a:rPr lang="en-US" sz="2800" dirty="0" smtClean="0"/>
              <a:t>, Keith Dixon</a:t>
            </a:r>
            <a:r>
              <a:rPr lang="en-US" sz="2800" baseline="30000" dirty="0" smtClean="0"/>
              <a:t>2</a:t>
            </a:r>
            <a:r>
              <a:rPr lang="en-US" sz="2800" dirty="0" smtClean="0"/>
              <a:t>, John Lanzante</a:t>
            </a:r>
            <a:r>
              <a:rPr lang="en-US" sz="2800" baseline="30000" dirty="0" smtClean="0"/>
              <a:t>2</a:t>
            </a:r>
            <a:r>
              <a:rPr lang="en-US" sz="2800" dirty="0" smtClean="0"/>
              <a:t>, and Ian Scott-Fleming</a:t>
            </a:r>
            <a:r>
              <a:rPr lang="en-US" sz="2800" baseline="30000" dirty="0" smtClean="0"/>
              <a:t>1</a:t>
            </a:r>
            <a:endParaRPr lang="en-US" sz="2800" dirty="0" smtClean="0"/>
          </a:p>
          <a:p>
            <a:pPr>
              <a:spcBef>
                <a:spcPts val="400"/>
              </a:spcBef>
            </a:pPr>
            <a:r>
              <a:rPr lang="en-US" sz="2000" baseline="30000" dirty="0" smtClean="0"/>
              <a:t>1 </a:t>
            </a:r>
            <a:r>
              <a:rPr lang="en-US" sz="2000" dirty="0" smtClean="0"/>
              <a:t>Climate Science Center, Texas Tech University, Texas, USA</a:t>
            </a:r>
          </a:p>
          <a:p>
            <a:pPr>
              <a:spcBef>
                <a:spcPts val="400"/>
              </a:spcBef>
            </a:pPr>
            <a:r>
              <a:rPr lang="en-US" sz="2000" baseline="30000" dirty="0" smtClean="0"/>
              <a:t>2</a:t>
            </a:r>
            <a:r>
              <a:rPr lang="en-US" sz="2000" dirty="0" smtClean="0"/>
              <a:t>Geophysical Fluid Dynamics Laboratory, New Jersey, USA</a:t>
            </a:r>
            <a:endParaRPr lang="en-US" sz="2000" baseline="30000" dirty="0" smtClean="0"/>
          </a:p>
        </p:txBody>
      </p:sp>
      <p:sp>
        <p:nvSpPr>
          <p:cNvPr id="4" name="Rectangle 3"/>
          <p:cNvSpPr/>
          <p:nvPr/>
        </p:nvSpPr>
        <p:spPr>
          <a:xfrm>
            <a:off x="4961467" y="154423"/>
            <a:ext cx="220133" cy="235044"/>
          </a:xfrm>
          <a:prstGeom prst="rect">
            <a:avLst/>
          </a:prstGeom>
          <a:solidFill>
            <a:schemeClr val="bg1"/>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04333" y="189301"/>
            <a:ext cx="220133" cy="235044"/>
          </a:xfrm>
          <a:prstGeom prst="rect">
            <a:avLst/>
          </a:prstGeom>
          <a:solidFill>
            <a:schemeClr val="bg1"/>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Double-T-Signatures.gif"/>
          <p:cNvPicPr>
            <a:picLocks noChangeAspect="1"/>
          </p:cNvPicPr>
          <p:nvPr/>
        </p:nvPicPr>
        <p:blipFill rotWithShape="1">
          <a:blip r:embed="rId4">
            <a:extLst>
              <a:ext uri="{28A0092B-C50C-407E-A947-70E740481C1C}">
                <a14:useLocalDpi xmlns:a14="http://schemas.microsoft.com/office/drawing/2010/main" val="0"/>
              </a:ext>
            </a:extLst>
          </a:blip>
          <a:srcRect l="3567" t="84445" r="52194" b="2716"/>
          <a:stretch/>
        </p:blipFill>
        <p:spPr>
          <a:xfrm>
            <a:off x="1998133" y="5943598"/>
            <a:ext cx="2167467" cy="727150"/>
          </a:xfrm>
          <a:prstGeom prst="rect">
            <a:avLst/>
          </a:prstGeom>
        </p:spPr>
      </p:pic>
      <p:pic>
        <p:nvPicPr>
          <p:cNvPr id="8" name="Picture 7" descr="gfd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4878" y="5943599"/>
            <a:ext cx="1861010" cy="727149"/>
          </a:xfrm>
          <a:prstGeom prst="rect">
            <a:avLst/>
          </a:prstGeom>
        </p:spPr>
      </p:pic>
    </p:spTree>
    <p:extLst>
      <p:ext uri="{BB962C8B-B14F-4D97-AF65-F5344CB8AC3E}">
        <p14:creationId xmlns:p14="http://schemas.microsoft.com/office/powerpoint/2010/main" val="485574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ONE: Comparing 3 Existing ESDMs</a:t>
            </a:r>
            <a:endParaRPr lang="en-US" dirty="0"/>
          </a:p>
        </p:txBody>
      </p:sp>
      <p:pic>
        <p:nvPicPr>
          <p:cNvPr id="4" name="Picture 3"/>
          <p:cNvPicPr>
            <a:picLocks noChangeAspect="1"/>
          </p:cNvPicPr>
          <p:nvPr/>
        </p:nvPicPr>
        <p:blipFill rotWithShape="1">
          <a:blip r:embed="rId2"/>
          <a:srcRect l="4123" t="1784" r="13237" b="2142"/>
          <a:stretch/>
        </p:blipFill>
        <p:spPr>
          <a:xfrm>
            <a:off x="191547" y="1909951"/>
            <a:ext cx="3190337" cy="2527579"/>
          </a:xfrm>
          <a:prstGeom prst="rect">
            <a:avLst/>
          </a:prstGeom>
        </p:spPr>
      </p:pic>
      <p:sp>
        <p:nvSpPr>
          <p:cNvPr id="6" name="TextBox 5"/>
          <p:cNvSpPr txBox="1"/>
          <p:nvPr/>
        </p:nvSpPr>
        <p:spPr>
          <a:xfrm>
            <a:off x="191547" y="4585932"/>
            <a:ext cx="3564335" cy="461665"/>
          </a:xfrm>
          <a:prstGeom prst="rect">
            <a:avLst/>
          </a:prstGeom>
          <a:noFill/>
        </p:spPr>
        <p:txBody>
          <a:bodyPr wrap="square" rtlCol="0">
            <a:spAutoFit/>
          </a:bodyPr>
          <a:lstStyle/>
          <a:p>
            <a:r>
              <a:rPr lang="en-US" sz="2400" b="1" dirty="0" smtClean="0"/>
              <a:t>ONE. </a:t>
            </a:r>
            <a:r>
              <a:rPr lang="en-US" sz="2400" dirty="0" smtClean="0"/>
              <a:t>THE DELTA METHOD</a:t>
            </a:r>
            <a:endParaRPr lang="en-US" sz="2400" dirty="0"/>
          </a:p>
        </p:txBody>
      </p:sp>
      <p:grpSp>
        <p:nvGrpSpPr>
          <p:cNvPr id="9" name="Group 8"/>
          <p:cNvGrpSpPr/>
          <p:nvPr/>
        </p:nvGrpSpPr>
        <p:grpSpPr>
          <a:xfrm>
            <a:off x="3381884" y="1978817"/>
            <a:ext cx="3163617" cy="3853609"/>
            <a:chOff x="4256473" y="2029348"/>
            <a:chExt cx="3163617" cy="3853609"/>
          </a:xfrm>
        </p:grpSpPr>
        <p:pic>
          <p:nvPicPr>
            <p:cNvPr id="7" name="Picture 6"/>
            <p:cNvPicPr>
              <a:picLocks noChangeAspect="1"/>
            </p:cNvPicPr>
            <p:nvPr/>
          </p:nvPicPr>
          <p:blipFill rotWithShape="1">
            <a:blip r:embed="rId3"/>
            <a:srcRect l="304" t="1849" r="11623" b="2202"/>
            <a:stretch/>
          </p:blipFill>
          <p:spPr>
            <a:xfrm>
              <a:off x="4256473" y="2029348"/>
              <a:ext cx="3163617" cy="2348745"/>
            </a:xfrm>
            <a:prstGeom prst="rect">
              <a:avLst/>
            </a:prstGeom>
          </p:spPr>
        </p:pic>
        <p:sp>
          <p:nvSpPr>
            <p:cNvPr id="8" name="TextBox 7"/>
            <p:cNvSpPr txBox="1"/>
            <p:nvPr/>
          </p:nvSpPr>
          <p:spPr>
            <a:xfrm>
              <a:off x="4630471" y="4682629"/>
              <a:ext cx="2789619" cy="1200328"/>
            </a:xfrm>
            <a:prstGeom prst="rect">
              <a:avLst/>
            </a:prstGeom>
            <a:noFill/>
          </p:spPr>
          <p:txBody>
            <a:bodyPr wrap="square" rtlCol="0">
              <a:spAutoFit/>
            </a:bodyPr>
            <a:lstStyle/>
            <a:p>
              <a:pPr algn="ctr"/>
              <a:r>
                <a:rPr lang="en-US" sz="2400" b="1" dirty="0" smtClean="0"/>
                <a:t>TWO. </a:t>
              </a:r>
              <a:r>
                <a:rPr lang="en-US" sz="2400" dirty="0" smtClean="0"/>
                <a:t>EMPIRICAL QUANTILE MAPPING (BCSD)</a:t>
              </a:r>
              <a:endParaRPr lang="en-US" sz="2400" dirty="0"/>
            </a:p>
          </p:txBody>
        </p:sp>
      </p:grpSp>
      <p:grpSp>
        <p:nvGrpSpPr>
          <p:cNvPr id="12" name="Group 11"/>
          <p:cNvGrpSpPr/>
          <p:nvPr/>
        </p:nvGrpSpPr>
        <p:grpSpPr>
          <a:xfrm>
            <a:off x="6545501" y="1978819"/>
            <a:ext cx="2598499" cy="4178175"/>
            <a:chOff x="6545501" y="1978819"/>
            <a:chExt cx="2598499" cy="4178175"/>
          </a:xfrm>
        </p:grpSpPr>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501" y="1978819"/>
              <a:ext cx="2440252" cy="2458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545501" y="4587334"/>
              <a:ext cx="2598499" cy="1569660"/>
            </a:xfrm>
            <a:prstGeom prst="rect">
              <a:avLst/>
            </a:prstGeom>
            <a:noFill/>
          </p:spPr>
          <p:txBody>
            <a:bodyPr wrap="square" rtlCol="0">
              <a:spAutoFit/>
            </a:bodyPr>
            <a:lstStyle/>
            <a:p>
              <a:pPr algn="ctr"/>
              <a:r>
                <a:rPr lang="en-US" sz="2400" b="1" dirty="0" smtClean="0"/>
                <a:t>THREE. </a:t>
              </a:r>
              <a:r>
                <a:rPr lang="en-US" sz="2400" dirty="0" smtClean="0"/>
                <a:t>PARAMETRIC QUANTILE MAPPING (ARRM)</a:t>
              </a:r>
              <a:endParaRPr lang="en-US" sz="2400" dirty="0"/>
            </a:p>
          </p:txBody>
        </p:sp>
      </p:grpSp>
    </p:spTree>
    <p:extLst>
      <p:ext uri="{BB962C8B-B14F-4D97-AF65-F5344CB8AC3E}">
        <p14:creationId xmlns:p14="http://schemas.microsoft.com/office/powerpoint/2010/main" val="34592489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STEP ONE: Comparing 3 Existing </a:t>
            </a:r>
            <a:r>
              <a:rPr lang="en-US" sz="2800" dirty="0" smtClean="0"/>
              <a:t>ESDMs</a:t>
            </a:r>
            <a:br>
              <a:rPr lang="en-US" sz="2800" dirty="0" smtClean="0"/>
            </a:br>
            <a:r>
              <a:rPr lang="en-US" sz="2800" dirty="0" smtClean="0"/>
              <a:t>Daily Maximum Temperature Bias 2086-2095</a:t>
            </a:r>
            <a:endParaRPr lang="en-US" sz="2800" dirty="0"/>
          </a:p>
        </p:txBody>
      </p:sp>
      <p:pic>
        <p:nvPicPr>
          <p:cNvPr id="4" name="Picture 3" descr="pic1.png"/>
          <p:cNvPicPr>
            <a:picLocks noChangeAspect="1"/>
          </p:cNvPicPr>
          <p:nvPr/>
        </p:nvPicPr>
        <p:blipFill rotWithShape="1">
          <a:blip r:embed="rId2">
            <a:extLst>
              <a:ext uri="{28A0092B-C50C-407E-A947-70E740481C1C}">
                <a14:useLocalDpi xmlns:a14="http://schemas.microsoft.com/office/drawing/2010/main" val="0"/>
              </a:ext>
            </a:extLst>
          </a:blip>
          <a:srcRect r="23440" b="7646"/>
          <a:stretch/>
        </p:blipFill>
        <p:spPr>
          <a:xfrm>
            <a:off x="418925" y="1077613"/>
            <a:ext cx="8438444" cy="5248016"/>
          </a:xfrm>
          <a:prstGeom prst="rect">
            <a:avLst/>
          </a:prstGeom>
        </p:spPr>
      </p:pic>
      <p:pic>
        <p:nvPicPr>
          <p:cNvPr id="6" name="Picture 5" descr="pic1.png"/>
          <p:cNvPicPr>
            <a:picLocks noChangeAspect="1"/>
          </p:cNvPicPr>
          <p:nvPr/>
        </p:nvPicPr>
        <p:blipFill rotWithShape="1">
          <a:blip r:embed="rId2">
            <a:extLst>
              <a:ext uri="{28A0092B-C50C-407E-A947-70E740481C1C}">
                <a14:useLocalDpi xmlns:a14="http://schemas.microsoft.com/office/drawing/2010/main" val="0"/>
              </a:ext>
            </a:extLst>
          </a:blip>
          <a:srcRect l="5981" t="92111" r="74172" b="-310"/>
          <a:stretch/>
        </p:blipFill>
        <p:spPr>
          <a:xfrm>
            <a:off x="2977444" y="6121636"/>
            <a:ext cx="3457223" cy="736364"/>
          </a:xfrm>
          <a:prstGeom prst="rect">
            <a:avLst/>
          </a:prstGeom>
        </p:spPr>
      </p:pic>
    </p:spTree>
    <p:extLst>
      <p:ext uri="{BB962C8B-B14F-4D97-AF65-F5344CB8AC3E}">
        <p14:creationId xmlns:p14="http://schemas.microsoft.com/office/powerpoint/2010/main" val="15733080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951"/>
          <a:stretch/>
        </p:blipFill>
        <p:spPr bwMode="auto">
          <a:xfrm>
            <a:off x="1" y="1371601"/>
            <a:ext cx="914400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0" y="233420"/>
            <a:ext cx="8913813" cy="1132490"/>
          </a:xfrm>
        </p:spPr>
        <p:txBody>
          <a:bodyPr>
            <a:normAutofit fontScale="90000"/>
          </a:bodyPr>
          <a:lstStyle/>
          <a:p>
            <a:r>
              <a:rPr lang="en-US" dirty="0"/>
              <a:t>RESULTS: Daily </a:t>
            </a:r>
            <a:r>
              <a:rPr lang="en-US" dirty="0" smtClean="0"/>
              <a:t>Wet-</a:t>
            </a:r>
            <a:r>
              <a:rPr lang="en-US" dirty="0"/>
              <a:t>Day </a:t>
            </a:r>
            <a:r>
              <a:rPr lang="en-US" dirty="0" smtClean="0"/>
              <a:t>Not-So-Extreme Precipitation </a:t>
            </a:r>
            <a:r>
              <a:rPr lang="en-US" dirty="0"/>
              <a:t>Bias in 2086-2095</a:t>
            </a:r>
          </a:p>
        </p:txBody>
      </p:sp>
      <p:pic>
        <p:nvPicPr>
          <p:cNvPr id="5" name="Picture 4"/>
          <p:cNvPicPr>
            <a:picLocks noChangeAspect="1"/>
          </p:cNvPicPr>
          <p:nvPr/>
        </p:nvPicPr>
        <p:blipFill rotWithShape="1">
          <a:blip r:embed="rId3"/>
          <a:srcRect l="19997" t="83548" r="13815" b="8780"/>
          <a:stretch/>
        </p:blipFill>
        <p:spPr>
          <a:xfrm>
            <a:off x="3361265" y="6425740"/>
            <a:ext cx="2881490" cy="432260"/>
          </a:xfrm>
          <a:prstGeom prst="rect">
            <a:avLst/>
          </a:prstGeom>
        </p:spPr>
      </p:pic>
    </p:spTree>
    <p:extLst>
      <p:ext uri="{BB962C8B-B14F-4D97-AF65-F5344CB8AC3E}">
        <p14:creationId xmlns:p14="http://schemas.microsoft.com/office/powerpoint/2010/main" val="33060132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868"/>
          <a:stretch/>
        </p:blipFill>
        <p:spPr bwMode="auto">
          <a:xfrm>
            <a:off x="0" y="2133600"/>
            <a:ext cx="9144000" cy="3666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233419"/>
            <a:ext cx="8913813" cy="1350345"/>
          </a:xfrm>
        </p:spPr>
        <p:txBody>
          <a:bodyPr>
            <a:normAutofit/>
          </a:bodyPr>
          <a:lstStyle/>
          <a:p>
            <a:r>
              <a:rPr lang="en-US" sz="3200" dirty="0"/>
              <a:t>RESULTS: Daily </a:t>
            </a:r>
            <a:r>
              <a:rPr lang="en-US" sz="3200" dirty="0" smtClean="0"/>
              <a:t>Wet-</a:t>
            </a:r>
            <a:r>
              <a:rPr lang="en-US" sz="3200" dirty="0"/>
              <a:t>Day </a:t>
            </a:r>
            <a:r>
              <a:rPr lang="en-US" sz="3200" dirty="0" smtClean="0"/>
              <a:t>Extreme Precipitation </a:t>
            </a:r>
            <a:r>
              <a:rPr lang="en-US" sz="3200" dirty="0"/>
              <a:t>Bias in 2086-</a:t>
            </a:r>
            <a:r>
              <a:rPr lang="en-US" sz="3200" dirty="0" smtClean="0"/>
              <a:t>2095</a:t>
            </a:r>
            <a:endParaRPr lang="en-US" sz="3200" dirty="0"/>
          </a:p>
        </p:txBody>
      </p:sp>
      <p:pic>
        <p:nvPicPr>
          <p:cNvPr id="4" name="Picture 3"/>
          <p:cNvPicPr>
            <a:picLocks noChangeAspect="1"/>
          </p:cNvPicPr>
          <p:nvPr/>
        </p:nvPicPr>
        <p:blipFill rotWithShape="1">
          <a:blip r:embed="rId4"/>
          <a:srcRect l="19997" t="81043" r="13815" b="8780"/>
          <a:stretch/>
        </p:blipFill>
        <p:spPr>
          <a:xfrm>
            <a:off x="3242732" y="5878662"/>
            <a:ext cx="3333046" cy="663222"/>
          </a:xfrm>
          <a:prstGeom prst="rect">
            <a:avLst/>
          </a:prstGeom>
        </p:spPr>
      </p:pic>
    </p:spTree>
    <p:extLst>
      <p:ext uri="{BB962C8B-B14F-4D97-AF65-F5344CB8AC3E}">
        <p14:creationId xmlns:p14="http://schemas.microsoft.com/office/powerpoint/2010/main" val="263233883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we using this framework to do?</a:t>
            </a:r>
            <a:endParaRPr lang="en-US" dirty="0"/>
          </a:p>
        </p:txBody>
      </p:sp>
      <p:sp>
        <p:nvSpPr>
          <p:cNvPr id="3" name="Content Placeholder 2"/>
          <p:cNvSpPr>
            <a:spLocks noGrp="1"/>
          </p:cNvSpPr>
          <p:nvPr>
            <p:ph idx="1"/>
          </p:nvPr>
        </p:nvSpPr>
        <p:spPr>
          <a:xfrm>
            <a:off x="262872" y="1357232"/>
            <a:ext cx="8650941" cy="4900420"/>
          </a:xfrm>
        </p:spPr>
        <p:txBody>
          <a:bodyPr>
            <a:normAutofit/>
          </a:bodyPr>
          <a:lstStyle/>
          <a:p>
            <a:pPr marL="0" indent="0">
              <a:buNone/>
            </a:pPr>
            <a:r>
              <a:rPr lang="en-US" sz="2800" dirty="0" smtClean="0"/>
              <a:t>SECOND, we just finished a brand-new non-parametric ESDM -- using the perfect model framework to evaluate and test the statistical methods and physical assumptions being made at every step along the way. </a:t>
            </a:r>
          </a:p>
          <a:p>
            <a:pPr marL="0" indent="0">
              <a:buNone/>
            </a:pPr>
            <a:r>
              <a:rPr lang="en-US" sz="2800" b="1" dirty="0" smtClean="0">
                <a:solidFill>
                  <a:schemeClr val="accent1">
                    <a:lumMod val="75000"/>
                  </a:schemeClr>
                </a:solidFill>
              </a:rPr>
              <a:t>This process greatly increased the complexity of the new ESDM, but also its global relevance, as each aspect of the model was generalized to produce stationarity at any location, from Mt Everest to the Amazon.</a:t>
            </a:r>
          </a:p>
          <a:p>
            <a:pPr marL="0" indent="0">
              <a:buNone/>
            </a:pPr>
            <a:r>
              <a:rPr lang="en-US" sz="2800" b="1" dirty="0" smtClean="0">
                <a:solidFill>
                  <a:schemeClr val="accent1">
                    <a:lumMod val="75000"/>
                  </a:schemeClr>
                </a:solidFill>
              </a:rPr>
              <a:t>The end result </a:t>
            </a:r>
            <a:r>
              <a:rPr lang="en-US" sz="2800" b="1" dirty="0">
                <a:solidFill>
                  <a:schemeClr val="accent1">
                    <a:lumMod val="75000"/>
                  </a:schemeClr>
                </a:solidFill>
              </a:rPr>
              <a:t>i</a:t>
            </a:r>
            <a:r>
              <a:rPr lang="en-US" sz="2800" b="1" dirty="0" smtClean="0">
                <a:solidFill>
                  <a:schemeClr val="accent1">
                    <a:lumMod val="75000"/>
                  </a:schemeClr>
                </a:solidFill>
              </a:rPr>
              <a:t>s ~100x more computationally efficient, with significantly reduced biases. </a:t>
            </a:r>
            <a:endParaRPr lang="en-US" sz="2800" b="1" dirty="0">
              <a:solidFill>
                <a:schemeClr val="accent1">
                  <a:lumMod val="75000"/>
                </a:schemeClr>
              </a:solidFill>
            </a:endParaRPr>
          </a:p>
          <a:p>
            <a:pPr marL="0" indent="0">
              <a:buNone/>
            </a:pPr>
            <a:endParaRPr lang="en-US" sz="2800" dirty="0"/>
          </a:p>
        </p:txBody>
      </p:sp>
    </p:spTree>
    <p:extLst>
      <p:ext uri="{BB962C8B-B14F-4D97-AF65-F5344CB8AC3E}">
        <p14:creationId xmlns:p14="http://schemas.microsoft.com/office/powerpoint/2010/main" val="795510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TWO: Developing New ESDM</a:t>
            </a:r>
            <a:endParaRPr lang="en-US" dirty="0"/>
          </a:p>
        </p:txBody>
      </p:sp>
      <p:sp>
        <p:nvSpPr>
          <p:cNvPr id="5" name="Content Placeholder 2"/>
          <p:cNvSpPr txBox="1">
            <a:spLocks/>
          </p:cNvSpPr>
          <p:nvPr/>
        </p:nvSpPr>
        <p:spPr>
          <a:xfrm>
            <a:off x="279401" y="1365910"/>
            <a:ext cx="8634412" cy="376489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150000"/>
              <a:buFont typeface="Arial"/>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charset="2"/>
              <a:buChar char="Ø"/>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9250" lvl="1" indent="0">
              <a:buNone/>
            </a:pPr>
            <a:r>
              <a:rPr lang="en-US" sz="2400" dirty="0" smtClean="0"/>
              <a:t>The new non-parametric kernel density model (ARRM2) separates the signal into 4 separate components, and models each differently:</a:t>
            </a:r>
            <a:endParaRPr lang="en-US" sz="900" dirty="0" smtClean="0"/>
          </a:p>
          <a:p>
            <a:pPr marL="349250" lvl="1" indent="0">
              <a:buNone/>
            </a:pPr>
            <a:endParaRPr lang="en-US" sz="1100" dirty="0" smtClean="0"/>
          </a:p>
          <a:p>
            <a:pPr marL="349250" lvl="1" indent="0">
              <a:buNone/>
            </a:pPr>
            <a:r>
              <a:rPr lang="en-US" sz="2400" b="1" dirty="0" smtClean="0"/>
              <a:t>ONE</a:t>
            </a:r>
            <a:r>
              <a:rPr lang="en-US" sz="2400" dirty="0" smtClean="0"/>
              <a:t>. Long-term trend		</a:t>
            </a:r>
            <a:r>
              <a:rPr lang="en-US" sz="2400" b="1" dirty="0" smtClean="0"/>
              <a:t>TWO</a:t>
            </a:r>
            <a:r>
              <a:rPr lang="en-US" sz="2400" dirty="0" smtClean="0"/>
              <a:t>. </a:t>
            </a:r>
            <a:r>
              <a:rPr lang="en-US" sz="2400" dirty="0"/>
              <a:t>S</a:t>
            </a:r>
            <a:r>
              <a:rPr lang="en-US" sz="2400" dirty="0" smtClean="0"/>
              <a:t>tatic annual climatology</a:t>
            </a:r>
          </a:p>
          <a:p>
            <a:pPr lvl="1"/>
            <a:endParaRPr lang="en-US" sz="2400" dirty="0"/>
          </a:p>
        </p:txBody>
      </p:sp>
      <p:pic>
        <p:nvPicPr>
          <p:cNvPr id="9" name="Picture 8" descr="PastedGraphic-2.tiff"/>
          <p:cNvPicPr>
            <a:picLocks noChangeAspect="1"/>
          </p:cNvPicPr>
          <p:nvPr/>
        </p:nvPicPr>
        <p:blipFill rotWithShape="1">
          <a:blip r:embed="rId2">
            <a:extLst>
              <a:ext uri="{28A0092B-C50C-407E-A947-70E740481C1C}">
                <a14:useLocalDpi xmlns:a14="http://schemas.microsoft.com/office/drawing/2010/main" val="0"/>
              </a:ext>
            </a:extLst>
          </a:blip>
          <a:srcRect r="3434"/>
          <a:stretch/>
        </p:blipFill>
        <p:spPr>
          <a:xfrm>
            <a:off x="174814" y="3222591"/>
            <a:ext cx="4606364" cy="2888345"/>
          </a:xfrm>
          <a:prstGeom prst="rect">
            <a:avLst/>
          </a:prstGeom>
        </p:spPr>
      </p:pic>
      <p:pic>
        <p:nvPicPr>
          <p:cNvPr id="10" name="Picture 9" descr="PastedGraphic-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1222" y="3222312"/>
            <a:ext cx="3972591" cy="2888624"/>
          </a:xfrm>
          <a:prstGeom prst="rect">
            <a:avLst/>
          </a:prstGeom>
        </p:spPr>
      </p:pic>
    </p:spTree>
    <p:extLst>
      <p:ext uri="{BB962C8B-B14F-4D97-AF65-F5344CB8AC3E}">
        <p14:creationId xmlns:p14="http://schemas.microsoft.com/office/powerpoint/2010/main" val="387069817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TWO: Developing New ESDM</a:t>
            </a:r>
            <a:endParaRPr lang="en-US" dirty="0"/>
          </a:p>
        </p:txBody>
      </p:sp>
      <p:sp>
        <p:nvSpPr>
          <p:cNvPr id="5" name="Content Placeholder 2"/>
          <p:cNvSpPr txBox="1">
            <a:spLocks/>
          </p:cNvSpPr>
          <p:nvPr/>
        </p:nvSpPr>
        <p:spPr>
          <a:xfrm>
            <a:off x="279401" y="1365910"/>
            <a:ext cx="8634412" cy="376489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150000"/>
              <a:buFont typeface="Arial"/>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charset="2"/>
              <a:buChar char="Ø"/>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9250" lvl="1" indent="0">
              <a:buNone/>
            </a:pPr>
            <a:r>
              <a:rPr lang="en-US" sz="2400" dirty="0" smtClean="0"/>
              <a:t>The new non-parametric kernel density model (ARRM2) separates the signal into 4 separate components, and models each differently:</a:t>
            </a:r>
            <a:endParaRPr lang="en-US" sz="900" dirty="0" smtClean="0"/>
          </a:p>
          <a:p>
            <a:pPr marL="349250" lvl="1" indent="0">
              <a:buNone/>
            </a:pPr>
            <a:endParaRPr lang="en-US" sz="1100" dirty="0" smtClean="0"/>
          </a:p>
          <a:p>
            <a:pPr marL="349250" lvl="1" indent="0">
              <a:buNone/>
            </a:pPr>
            <a:r>
              <a:rPr lang="en-US" sz="2400" b="1" dirty="0" smtClean="0"/>
              <a:t>THREE</a:t>
            </a:r>
            <a:r>
              <a:rPr lang="en-US" sz="2400" dirty="0" smtClean="0"/>
              <a:t>. Dynamic climatology      </a:t>
            </a:r>
            <a:r>
              <a:rPr lang="en-US" sz="2400" b="1" dirty="0" smtClean="0"/>
              <a:t>FOUR</a:t>
            </a:r>
            <a:r>
              <a:rPr lang="en-US" sz="2400" dirty="0" smtClean="0"/>
              <a:t>. High-frequency anomalies</a:t>
            </a:r>
          </a:p>
          <a:p>
            <a:pPr lvl="1"/>
            <a:endParaRPr lang="en-US" sz="2400" dirty="0"/>
          </a:p>
        </p:txBody>
      </p:sp>
      <p:pic>
        <p:nvPicPr>
          <p:cNvPr id="6" name="Picture 5" descr="PastedGraphic-4.tiff"/>
          <p:cNvPicPr>
            <a:picLocks noChangeAspect="1"/>
          </p:cNvPicPr>
          <p:nvPr/>
        </p:nvPicPr>
        <p:blipFill rotWithShape="1">
          <a:blip r:embed="rId2">
            <a:extLst>
              <a:ext uri="{28A0092B-C50C-407E-A947-70E740481C1C}">
                <a14:useLocalDpi xmlns:a14="http://schemas.microsoft.com/office/drawing/2010/main" val="0"/>
              </a:ext>
            </a:extLst>
          </a:blip>
          <a:srcRect l="6242" t="2869" r="4799" b="6881"/>
          <a:stretch/>
        </p:blipFill>
        <p:spPr>
          <a:xfrm>
            <a:off x="458695" y="3385727"/>
            <a:ext cx="4561540" cy="3052782"/>
          </a:xfrm>
          <a:prstGeom prst="rect">
            <a:avLst/>
          </a:prstGeom>
        </p:spPr>
      </p:pic>
      <p:pic>
        <p:nvPicPr>
          <p:cNvPr id="7" name="Picture 6" descr="PastedGraphic-10.tiff"/>
          <p:cNvPicPr>
            <a:picLocks noChangeAspect="1"/>
          </p:cNvPicPr>
          <p:nvPr/>
        </p:nvPicPr>
        <p:blipFill rotWithShape="1">
          <a:blip r:embed="rId3">
            <a:extLst>
              <a:ext uri="{28A0092B-C50C-407E-A947-70E740481C1C}">
                <a14:useLocalDpi xmlns:a14="http://schemas.microsoft.com/office/drawing/2010/main" val="0"/>
              </a:ext>
            </a:extLst>
          </a:blip>
          <a:srcRect l="2653" r="66539" b="5874"/>
          <a:stretch/>
        </p:blipFill>
        <p:spPr>
          <a:xfrm>
            <a:off x="5396749" y="3385727"/>
            <a:ext cx="3036781" cy="3052782"/>
          </a:xfrm>
          <a:prstGeom prst="rect">
            <a:avLst/>
          </a:prstGeom>
        </p:spPr>
      </p:pic>
    </p:spTree>
    <p:extLst>
      <p:ext uri="{BB962C8B-B14F-4D97-AF65-F5344CB8AC3E}">
        <p14:creationId xmlns:p14="http://schemas.microsoft.com/office/powerpoint/2010/main" val="31001760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TWO: Developing New ESDM</a:t>
            </a:r>
            <a:endParaRPr lang="en-US" dirty="0"/>
          </a:p>
        </p:txBody>
      </p:sp>
      <p:sp>
        <p:nvSpPr>
          <p:cNvPr id="5" name="Content Placeholder 2"/>
          <p:cNvSpPr txBox="1">
            <a:spLocks/>
          </p:cNvSpPr>
          <p:nvPr/>
        </p:nvSpPr>
        <p:spPr>
          <a:xfrm>
            <a:off x="0" y="1365909"/>
            <a:ext cx="8913813" cy="4640443"/>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SzPct val="150000"/>
              <a:buFont typeface="Arial"/>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charset="2"/>
              <a:buChar char="Ø"/>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457200" lvl="1" indent="0">
              <a:buNone/>
            </a:pPr>
            <a:r>
              <a:rPr lang="en-US" sz="2400" dirty="0" smtClean="0"/>
              <a:t>The model builds </a:t>
            </a:r>
            <a:r>
              <a:rPr lang="en-US" sz="2400" dirty="0"/>
              <a:t>mappings between observations and GCM for the individual </a:t>
            </a:r>
            <a:r>
              <a:rPr lang="en-US" sz="2400" dirty="0" smtClean="0"/>
              <a:t>components. </a:t>
            </a:r>
          </a:p>
          <a:p>
            <a:pPr marL="457200" lvl="1" indent="0">
              <a:buNone/>
            </a:pPr>
            <a:r>
              <a:rPr lang="en-US" sz="2400" b="1" dirty="0" smtClean="0">
                <a:solidFill>
                  <a:srgbClr val="7A9610"/>
                </a:solidFill>
              </a:rPr>
              <a:t>KDE </a:t>
            </a:r>
            <a:r>
              <a:rPr lang="en-US" sz="2400" b="1" dirty="0">
                <a:solidFill>
                  <a:srgbClr val="7A9610"/>
                </a:solidFill>
              </a:rPr>
              <a:t>(kernel density estimation) </a:t>
            </a:r>
            <a:r>
              <a:rPr lang="en-US" sz="2400" dirty="0"/>
              <a:t>is used to estimate underlying </a:t>
            </a:r>
            <a:r>
              <a:rPr lang="en-US" sz="2400" dirty="0" smtClean="0"/>
              <a:t>PDFs. </a:t>
            </a:r>
          </a:p>
          <a:p>
            <a:pPr marL="457200" lvl="1" indent="0">
              <a:buNone/>
            </a:pPr>
            <a:r>
              <a:rPr lang="en-US" sz="2400" b="1" dirty="0" smtClean="0">
                <a:solidFill>
                  <a:srgbClr val="7A9610"/>
                </a:solidFill>
              </a:rPr>
              <a:t>QQ (quantile-quantile) mapping </a:t>
            </a:r>
            <a:r>
              <a:rPr lang="en-US" sz="2400" dirty="0"/>
              <a:t>creates a continuous mapping surface between 2 PDF distribution </a:t>
            </a:r>
            <a:r>
              <a:rPr lang="en-US" sz="2400" dirty="0" smtClean="0"/>
              <a:t>surfaces. </a:t>
            </a:r>
            <a:endParaRPr lang="en-US" sz="2400" dirty="0"/>
          </a:p>
          <a:p>
            <a:pPr marL="806450" lvl="2" indent="0">
              <a:spcBef>
                <a:spcPts val="1800"/>
              </a:spcBef>
              <a:buNone/>
            </a:pPr>
            <a:r>
              <a:rPr lang="en-US" sz="2000" dirty="0"/>
              <a:t>ARRMv1 </a:t>
            </a:r>
            <a:r>
              <a:rPr lang="en-US" sz="2000" dirty="0" smtClean="0"/>
              <a:t>mapped on </a:t>
            </a:r>
            <a:r>
              <a:rPr lang="en-US" sz="2000" dirty="0"/>
              <a:t>12 independent monthly PDFs </a:t>
            </a:r>
          </a:p>
          <a:p>
            <a:pPr marL="806450" lvl="2" indent="0">
              <a:buNone/>
            </a:pPr>
            <a:r>
              <a:rPr lang="en-US" sz="2000" dirty="0"/>
              <a:t>ARRMv2 </a:t>
            </a:r>
            <a:r>
              <a:rPr lang="en-US" sz="2000" dirty="0" smtClean="0"/>
              <a:t>maps on </a:t>
            </a:r>
            <a:r>
              <a:rPr lang="en-US" sz="2000" dirty="0"/>
              <a:t>365 correlated daily </a:t>
            </a:r>
            <a:r>
              <a:rPr lang="en-US" sz="2000" dirty="0" smtClean="0"/>
              <a:t>PDFs</a:t>
            </a:r>
            <a:endParaRPr lang="en-US" sz="2000" dirty="0"/>
          </a:p>
        </p:txBody>
      </p:sp>
      <p:pic>
        <p:nvPicPr>
          <p:cNvPr id="4" name="Picture 3" descr="PastedGraphic-10.tiff"/>
          <p:cNvPicPr>
            <a:picLocks noChangeAspect="1"/>
          </p:cNvPicPr>
          <p:nvPr/>
        </p:nvPicPr>
        <p:blipFill rotWithShape="1">
          <a:blip r:embed="rId2">
            <a:extLst>
              <a:ext uri="{28A0092B-C50C-407E-A947-70E740481C1C}">
                <a14:useLocalDpi xmlns:a14="http://schemas.microsoft.com/office/drawing/2010/main" val="0"/>
              </a:ext>
            </a:extLst>
          </a:blip>
          <a:srcRect l="2653" r="1209" b="5874"/>
          <a:stretch/>
        </p:blipFill>
        <p:spPr>
          <a:xfrm>
            <a:off x="1266929" y="4797778"/>
            <a:ext cx="6395404" cy="2060222"/>
          </a:xfrm>
          <a:prstGeom prst="rect">
            <a:avLst/>
          </a:prstGeom>
        </p:spPr>
      </p:pic>
      <p:sp>
        <p:nvSpPr>
          <p:cNvPr id="6" name="TextBox 5"/>
          <p:cNvSpPr txBox="1"/>
          <p:nvPr/>
        </p:nvSpPr>
        <p:spPr>
          <a:xfrm>
            <a:off x="188166" y="4772048"/>
            <a:ext cx="8725647" cy="276999"/>
          </a:xfrm>
          <a:prstGeom prst="rect">
            <a:avLst/>
          </a:prstGeom>
          <a:solidFill>
            <a:schemeClr val="bg1"/>
          </a:solidFill>
        </p:spPr>
        <p:txBody>
          <a:bodyPr wrap="square" rtlCol="0">
            <a:spAutoFit/>
          </a:bodyPr>
          <a:lstStyle/>
          <a:p>
            <a:pPr algn="ctr"/>
            <a:r>
              <a:rPr lang="en-US" sz="1200" b="1" dirty="0" smtClean="0"/>
              <a:t>OBSERVED HISTORICAL		MODEL HISTORICAL	  		DOWNSCALED HISTORICAL</a:t>
            </a:r>
            <a:endParaRPr lang="en-US" sz="1200" b="1" dirty="0"/>
          </a:p>
        </p:txBody>
      </p:sp>
    </p:spTree>
    <p:extLst>
      <p:ext uri="{BB962C8B-B14F-4D97-AF65-F5344CB8AC3E}">
        <p14:creationId xmlns:p14="http://schemas.microsoft.com/office/powerpoint/2010/main" val="346890347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TWO: Developing New ESDM</a:t>
            </a:r>
            <a:endParaRPr lang="en-US" dirty="0"/>
          </a:p>
        </p:txBody>
      </p:sp>
      <p:sp>
        <p:nvSpPr>
          <p:cNvPr id="5" name="Content Placeholder 2"/>
          <p:cNvSpPr txBox="1">
            <a:spLocks/>
          </p:cNvSpPr>
          <p:nvPr/>
        </p:nvSpPr>
        <p:spPr>
          <a:xfrm>
            <a:off x="0" y="1365909"/>
            <a:ext cx="8913813" cy="5026423"/>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SzPct val="150000"/>
              <a:buFont typeface="Arial"/>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charset="2"/>
              <a:buChar char="Ø"/>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9250" lvl="1" indent="0">
              <a:buNone/>
            </a:pPr>
            <a:r>
              <a:rPr lang="en-US" sz="2800" dirty="0" smtClean="0"/>
              <a:t>The final step is to recombine </a:t>
            </a:r>
            <a:r>
              <a:rPr lang="en-US" sz="2800" dirty="0"/>
              <a:t>the </a:t>
            </a:r>
            <a:r>
              <a:rPr lang="en-US" sz="2800" dirty="0" smtClean="0"/>
              <a:t>four adjusted </a:t>
            </a:r>
            <a:r>
              <a:rPr lang="en-US" sz="2800" dirty="0"/>
              <a:t>components to construct an estimate of the future </a:t>
            </a:r>
            <a:r>
              <a:rPr lang="en-US" sz="2800" dirty="0" smtClean="0"/>
              <a:t>signal.</a:t>
            </a:r>
          </a:p>
          <a:p>
            <a:pPr lvl="1"/>
            <a:endParaRPr lang="en-US" sz="2000" dirty="0" smtClean="0"/>
          </a:p>
          <a:p>
            <a:pPr lvl="1"/>
            <a:r>
              <a:rPr lang="en-US" sz="2000" dirty="0" smtClean="0"/>
              <a:t>Adjusted </a:t>
            </a:r>
            <a:r>
              <a:rPr lang="en-US" sz="2000" dirty="0"/>
              <a:t>Long-term trend </a:t>
            </a:r>
          </a:p>
          <a:p>
            <a:pPr lvl="2"/>
            <a:r>
              <a:rPr lang="en-US" sz="2000" dirty="0" smtClean="0"/>
              <a:t>LONG TERM TREND (MODEL) + (MEAN (OBS) </a:t>
            </a:r>
            <a:r>
              <a:rPr lang="en-US" sz="2000" dirty="0"/>
              <a:t>– </a:t>
            </a:r>
            <a:r>
              <a:rPr lang="en-US" sz="2000" dirty="0" smtClean="0"/>
              <a:t>MEAN (HISTORICAL MODEL))</a:t>
            </a:r>
            <a:endParaRPr lang="en-US" sz="2000" dirty="0"/>
          </a:p>
          <a:p>
            <a:pPr lvl="1"/>
            <a:endParaRPr lang="en-US" sz="2000" dirty="0"/>
          </a:p>
          <a:p>
            <a:pPr lvl="1"/>
            <a:r>
              <a:rPr lang="en-US" sz="2000" dirty="0"/>
              <a:t>Adjusted Climatology</a:t>
            </a:r>
          </a:p>
          <a:p>
            <a:pPr lvl="2"/>
            <a:r>
              <a:rPr lang="en-US" sz="2000" dirty="0" smtClean="0"/>
              <a:t>DYNAMIC CLIMATOLOGY(MODEL) + (STATIC CLIMATOLOGY (OBS) </a:t>
            </a:r>
            <a:r>
              <a:rPr lang="en-US" sz="2000" dirty="0"/>
              <a:t>– </a:t>
            </a:r>
            <a:r>
              <a:rPr lang="en-US" sz="2000" dirty="0" smtClean="0"/>
              <a:t>STATIC CLIMATOLOGY (MODEL))</a:t>
            </a:r>
            <a:endParaRPr lang="en-US" sz="2000" dirty="0"/>
          </a:p>
          <a:p>
            <a:pPr lvl="1"/>
            <a:endParaRPr lang="en-US" sz="2000" dirty="0"/>
          </a:p>
          <a:p>
            <a:pPr lvl="1"/>
            <a:r>
              <a:rPr lang="en-US" sz="2000" dirty="0"/>
              <a:t>Adjusted Anomalies</a:t>
            </a:r>
          </a:p>
          <a:p>
            <a:pPr lvl="2"/>
            <a:r>
              <a:rPr lang="en-US" sz="2000" dirty="0"/>
              <a:t>Daily </a:t>
            </a:r>
            <a:r>
              <a:rPr lang="en-US" sz="2000" dirty="0" smtClean="0"/>
              <a:t>anomalies, </a:t>
            </a:r>
            <a:r>
              <a:rPr lang="en-US" sz="2000" dirty="0"/>
              <a:t>with each day remapped so PDF surface of Model anomalies matches the PDF surface of </a:t>
            </a:r>
            <a:r>
              <a:rPr lang="en-US" sz="2000" dirty="0" smtClean="0"/>
              <a:t>Observations</a:t>
            </a:r>
            <a:endParaRPr lang="en-US" sz="2000" dirty="0"/>
          </a:p>
        </p:txBody>
      </p:sp>
    </p:spTree>
    <p:extLst>
      <p:ext uri="{BB962C8B-B14F-4D97-AF65-F5344CB8AC3E}">
        <p14:creationId xmlns:p14="http://schemas.microsoft.com/office/powerpoint/2010/main" val="411296623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1.png"/>
          <p:cNvPicPr>
            <a:picLocks noChangeAspect="1"/>
          </p:cNvPicPr>
          <p:nvPr/>
        </p:nvPicPr>
        <p:blipFill rotWithShape="1">
          <a:blip r:embed="rId3">
            <a:extLst>
              <a:ext uri="{28A0092B-C50C-407E-A947-70E740481C1C}">
                <a14:useLocalDpi xmlns:a14="http://schemas.microsoft.com/office/drawing/2010/main" val="0"/>
              </a:ext>
            </a:extLst>
          </a:blip>
          <a:srcRect b="7646"/>
          <a:stretch/>
        </p:blipFill>
        <p:spPr>
          <a:xfrm>
            <a:off x="0" y="1748119"/>
            <a:ext cx="9012996" cy="4291438"/>
          </a:xfrm>
          <a:prstGeom prst="rect">
            <a:avLst/>
          </a:prstGeom>
        </p:spPr>
      </p:pic>
      <p:sp>
        <p:nvSpPr>
          <p:cNvPr id="4" name="Title 3"/>
          <p:cNvSpPr>
            <a:spLocks noGrp="1"/>
          </p:cNvSpPr>
          <p:nvPr>
            <p:ph type="title"/>
          </p:nvPr>
        </p:nvSpPr>
        <p:spPr>
          <a:xfrm>
            <a:off x="0" y="233420"/>
            <a:ext cx="8913813" cy="1245756"/>
          </a:xfrm>
        </p:spPr>
        <p:txBody>
          <a:bodyPr>
            <a:normAutofit/>
          </a:bodyPr>
          <a:lstStyle/>
          <a:p>
            <a:r>
              <a:rPr lang="en-US" dirty="0" smtClean="0"/>
              <a:t>RESULTS: Daily Maximum Temperature Bias in 2086-2095</a:t>
            </a:r>
            <a:endParaRPr lang="en-US" dirty="0"/>
          </a:p>
        </p:txBody>
      </p:sp>
      <p:sp>
        <p:nvSpPr>
          <p:cNvPr id="5" name="Left-Right Arrow 4"/>
          <p:cNvSpPr/>
          <p:nvPr/>
        </p:nvSpPr>
        <p:spPr>
          <a:xfrm>
            <a:off x="2480235" y="3511176"/>
            <a:ext cx="4437530" cy="1075765"/>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pic1.png"/>
          <p:cNvPicPr>
            <a:picLocks noChangeAspect="1"/>
          </p:cNvPicPr>
          <p:nvPr/>
        </p:nvPicPr>
        <p:blipFill rotWithShape="1">
          <a:blip r:embed="rId3">
            <a:extLst>
              <a:ext uri="{28A0092B-C50C-407E-A947-70E740481C1C}">
                <a14:useLocalDpi xmlns:a14="http://schemas.microsoft.com/office/drawing/2010/main" val="0"/>
              </a:ext>
            </a:extLst>
          </a:blip>
          <a:srcRect l="5981" t="92111" r="74172" b="-310"/>
          <a:stretch/>
        </p:blipFill>
        <p:spPr>
          <a:xfrm>
            <a:off x="2977444" y="6039557"/>
            <a:ext cx="3457223" cy="736364"/>
          </a:xfrm>
          <a:prstGeom prst="rect">
            <a:avLst/>
          </a:prstGeom>
        </p:spPr>
      </p:pic>
    </p:spTree>
    <p:extLst>
      <p:ext uri="{BB962C8B-B14F-4D97-AF65-F5344CB8AC3E}">
        <p14:creationId xmlns:p14="http://schemas.microsoft.com/office/powerpoint/2010/main" val="23023601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Statistical Downscaling Conundrum</a:t>
            </a:r>
            <a:endParaRPr lang="en-US" dirty="0"/>
          </a:p>
        </p:txBody>
      </p:sp>
      <p:sp>
        <p:nvSpPr>
          <p:cNvPr id="3" name="Content Placeholder 2"/>
          <p:cNvSpPr>
            <a:spLocks noGrp="1"/>
          </p:cNvSpPr>
          <p:nvPr>
            <p:ph idx="1"/>
          </p:nvPr>
        </p:nvSpPr>
        <p:spPr>
          <a:xfrm>
            <a:off x="358588" y="1428949"/>
            <a:ext cx="8366312" cy="4900420"/>
          </a:xfrm>
        </p:spPr>
        <p:txBody>
          <a:bodyPr>
            <a:noAutofit/>
          </a:bodyPr>
          <a:lstStyle/>
          <a:p>
            <a:r>
              <a:rPr lang="en-US" sz="2600" dirty="0" smtClean="0"/>
              <a:t>Most Empirical Statistical Downscaling Methods (ESDMs) are developed and applied after a cursory evaluation focusing on historical periods, to make sure the output is reasonable.</a:t>
            </a:r>
          </a:p>
          <a:p>
            <a:r>
              <a:rPr lang="en-US" sz="2600" dirty="0"/>
              <a:t>During development, ESDMs are not usually optimized to meet performance metrics but rather to produce a certain product, given specific inputs</a:t>
            </a:r>
          </a:p>
          <a:p>
            <a:r>
              <a:rPr lang="en-US" sz="2600" dirty="0" smtClean="0"/>
              <a:t>For decades, the field has lacked a standardized comparison tool to evaluate and compare different SDMs on an equal footing -&gt; both during and after evaluation</a:t>
            </a:r>
          </a:p>
        </p:txBody>
      </p:sp>
    </p:spTree>
    <p:extLst>
      <p:ext uri="{BB962C8B-B14F-4D97-AF65-F5344CB8AC3E}">
        <p14:creationId xmlns:p14="http://schemas.microsoft.com/office/powerpoint/2010/main" val="38583374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3419"/>
            <a:ext cx="8913813" cy="1120131"/>
          </a:xfrm>
        </p:spPr>
        <p:txBody>
          <a:bodyPr>
            <a:normAutofit/>
          </a:bodyPr>
          <a:lstStyle/>
          <a:p>
            <a:r>
              <a:rPr lang="en-US" sz="2800" dirty="0" smtClean="0"/>
              <a:t>ARRM1 vs. ARRM 2 – does using the perfect model framework in development make a difference?</a:t>
            </a:r>
            <a:endParaRPr lang="en-US" sz="2800" dirty="0"/>
          </a:p>
        </p:txBody>
      </p:sp>
      <p:pic>
        <p:nvPicPr>
          <p:cNvPr id="14" name="Picture 13" descr="pic2.png"/>
          <p:cNvPicPr>
            <a:picLocks noChangeAspect="1"/>
          </p:cNvPicPr>
          <p:nvPr/>
        </p:nvPicPr>
        <p:blipFill rotWithShape="1">
          <a:blip r:embed="rId3">
            <a:extLst>
              <a:ext uri="{28A0092B-C50C-407E-A947-70E740481C1C}">
                <a14:useLocalDpi xmlns:a14="http://schemas.microsoft.com/office/drawing/2010/main" val="0"/>
              </a:ext>
            </a:extLst>
          </a:blip>
          <a:srcRect b="6435"/>
          <a:stretch/>
        </p:blipFill>
        <p:spPr>
          <a:xfrm>
            <a:off x="105093" y="1353551"/>
            <a:ext cx="8808720" cy="4996449"/>
          </a:xfrm>
          <a:prstGeom prst="rect">
            <a:avLst/>
          </a:prstGeom>
        </p:spPr>
      </p:pic>
      <p:pic>
        <p:nvPicPr>
          <p:cNvPr id="5" name="Picture 4" descr="pic2.png"/>
          <p:cNvPicPr>
            <a:picLocks noChangeAspect="1"/>
          </p:cNvPicPr>
          <p:nvPr/>
        </p:nvPicPr>
        <p:blipFill rotWithShape="1">
          <a:blip r:embed="rId3">
            <a:extLst>
              <a:ext uri="{28A0092B-C50C-407E-A947-70E740481C1C}">
                <a14:useLocalDpi xmlns:a14="http://schemas.microsoft.com/office/drawing/2010/main" val="0"/>
              </a:ext>
            </a:extLst>
          </a:blip>
          <a:srcRect l="72368" t="93090" b="-225"/>
          <a:stretch/>
        </p:blipFill>
        <p:spPr>
          <a:xfrm>
            <a:off x="6131335" y="6350000"/>
            <a:ext cx="3245321" cy="508000"/>
          </a:xfrm>
          <a:prstGeom prst="rect">
            <a:avLst/>
          </a:prstGeom>
        </p:spPr>
      </p:pic>
      <p:pic>
        <p:nvPicPr>
          <p:cNvPr id="6" name="Picture 5" descr="pic2.png"/>
          <p:cNvPicPr>
            <a:picLocks noChangeAspect="1"/>
          </p:cNvPicPr>
          <p:nvPr/>
        </p:nvPicPr>
        <p:blipFill rotWithShape="1">
          <a:blip r:embed="rId3">
            <a:extLst>
              <a:ext uri="{28A0092B-C50C-407E-A947-70E740481C1C}">
                <a14:useLocalDpi xmlns:a14="http://schemas.microsoft.com/office/drawing/2010/main" val="0"/>
              </a:ext>
            </a:extLst>
          </a:blip>
          <a:srcRect l="40009" t="93355" r="35962" b="-225"/>
          <a:stretch/>
        </p:blipFill>
        <p:spPr>
          <a:xfrm>
            <a:off x="1792111" y="6351693"/>
            <a:ext cx="2920999" cy="506307"/>
          </a:xfrm>
          <a:prstGeom prst="rect">
            <a:avLst/>
          </a:prstGeom>
        </p:spPr>
      </p:pic>
    </p:spTree>
    <p:extLst>
      <p:ext uri="{BB962C8B-B14F-4D97-AF65-F5344CB8AC3E}">
        <p14:creationId xmlns:p14="http://schemas.microsoft.com/office/powerpoint/2010/main" val="20569992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srcRect l="20317" t="82309" r="9438" b="8279"/>
          <a:stretch/>
        </p:blipFill>
        <p:spPr>
          <a:xfrm>
            <a:off x="3413582" y="6378222"/>
            <a:ext cx="3092398" cy="536222"/>
          </a:xfrm>
          <a:prstGeom prst="rect">
            <a:avLst/>
          </a:prstGeom>
        </p:spPr>
      </p:pic>
      <p:sp>
        <p:nvSpPr>
          <p:cNvPr id="12" name="TextBox 11"/>
          <p:cNvSpPr txBox="1"/>
          <p:nvPr/>
        </p:nvSpPr>
        <p:spPr>
          <a:xfrm rot="16200000">
            <a:off x="-528614" y="1449612"/>
            <a:ext cx="1806223" cy="461665"/>
          </a:xfrm>
          <a:prstGeom prst="rect">
            <a:avLst/>
          </a:prstGeom>
          <a:noFill/>
        </p:spPr>
        <p:txBody>
          <a:bodyPr wrap="square" rtlCol="0">
            <a:spAutoFit/>
          </a:bodyPr>
          <a:lstStyle/>
          <a:p>
            <a:pPr algn="ctr"/>
            <a:r>
              <a:rPr lang="en-US" sz="2400" b="1" dirty="0" smtClean="0"/>
              <a:t>ARRM v1</a:t>
            </a:r>
            <a:endParaRPr lang="en-US" sz="2400" b="1" dirty="0"/>
          </a:p>
        </p:txBody>
      </p:sp>
      <p:sp>
        <p:nvSpPr>
          <p:cNvPr id="13" name="TextBox 12"/>
          <p:cNvSpPr txBox="1"/>
          <p:nvPr/>
        </p:nvSpPr>
        <p:spPr>
          <a:xfrm rot="16200000">
            <a:off x="-528614" y="4537123"/>
            <a:ext cx="1806223" cy="461665"/>
          </a:xfrm>
          <a:prstGeom prst="rect">
            <a:avLst/>
          </a:prstGeom>
          <a:noFill/>
        </p:spPr>
        <p:txBody>
          <a:bodyPr wrap="square" rtlCol="0">
            <a:spAutoFit/>
          </a:bodyPr>
          <a:lstStyle/>
          <a:p>
            <a:pPr algn="ctr"/>
            <a:r>
              <a:rPr lang="en-US" sz="2400" b="1" dirty="0" smtClean="0"/>
              <a:t>ARRM v2</a:t>
            </a:r>
            <a:endParaRPr lang="en-US" sz="2400" b="1" dirty="0"/>
          </a:p>
        </p:txBody>
      </p:sp>
      <p:grpSp>
        <p:nvGrpSpPr>
          <p:cNvPr id="18" name="Group 17"/>
          <p:cNvGrpSpPr/>
          <p:nvPr/>
        </p:nvGrpSpPr>
        <p:grpSpPr>
          <a:xfrm>
            <a:off x="578554" y="-83897"/>
            <a:ext cx="8357587" cy="6462119"/>
            <a:chOff x="289342" y="-99392"/>
            <a:chExt cx="8357587" cy="6462119"/>
          </a:xfrm>
        </p:grpSpPr>
        <p:grpSp>
          <p:nvGrpSpPr>
            <p:cNvPr id="11" name="Group 10"/>
            <p:cNvGrpSpPr/>
            <p:nvPr/>
          </p:nvGrpSpPr>
          <p:grpSpPr>
            <a:xfrm>
              <a:off x="289342" y="230598"/>
              <a:ext cx="8357587" cy="6132129"/>
              <a:chOff x="157287" y="230598"/>
              <a:chExt cx="8357587" cy="6132129"/>
            </a:xfrm>
          </p:grpSpPr>
          <p:pic>
            <p:nvPicPr>
              <p:cNvPr id="4" name="Picture 3" descr="gfdl.tasmax.2086.2095.q0.1.bias.India.arrm1.new_colorbar.png"/>
              <p:cNvPicPr>
                <a:picLocks noChangeAspect="1"/>
              </p:cNvPicPr>
              <p:nvPr/>
            </p:nvPicPr>
            <p:blipFill rotWithShape="1">
              <a:blip r:embed="rId3">
                <a:extLst>
                  <a:ext uri="{28A0092B-C50C-407E-A947-70E740481C1C}">
                    <a14:useLocalDpi xmlns:a14="http://schemas.microsoft.com/office/drawing/2010/main" val="0"/>
                  </a:ext>
                </a:extLst>
              </a:blip>
              <a:srcRect l="8686" t="8148" r="8692" b="26296"/>
              <a:stretch/>
            </p:blipFill>
            <p:spPr>
              <a:xfrm>
                <a:off x="157287" y="230598"/>
                <a:ext cx="2837092" cy="2913106"/>
              </a:xfrm>
              <a:prstGeom prst="rect">
                <a:avLst/>
              </a:prstGeom>
            </p:spPr>
          </p:pic>
          <p:pic>
            <p:nvPicPr>
              <p:cNvPr id="5" name="Picture 4" descr="gfdl.tasmax.2086.2095.q0.1.bias.India.arrm2.new_colorbar.png"/>
              <p:cNvPicPr>
                <a:picLocks noChangeAspect="1"/>
              </p:cNvPicPr>
              <p:nvPr/>
            </p:nvPicPr>
            <p:blipFill rotWithShape="1">
              <a:blip r:embed="rId4">
                <a:extLst>
                  <a:ext uri="{28A0092B-C50C-407E-A947-70E740481C1C}">
                    <a14:useLocalDpi xmlns:a14="http://schemas.microsoft.com/office/drawing/2010/main" val="0"/>
                  </a:ext>
                </a:extLst>
              </a:blip>
              <a:srcRect l="8521" t="8229" r="8639" b="20023"/>
              <a:stretch/>
            </p:blipFill>
            <p:spPr>
              <a:xfrm>
                <a:off x="157287" y="3182812"/>
                <a:ext cx="2837093" cy="3179915"/>
              </a:xfrm>
              <a:prstGeom prst="rect">
                <a:avLst/>
              </a:prstGeom>
            </p:spPr>
          </p:pic>
          <p:pic>
            <p:nvPicPr>
              <p:cNvPr id="7" name="Picture 6"/>
              <p:cNvPicPr>
                <a:picLocks noChangeAspect="1"/>
              </p:cNvPicPr>
              <p:nvPr/>
            </p:nvPicPr>
            <p:blipFill rotWithShape="1">
              <a:blip r:embed="rId5"/>
              <a:srcRect l="20317" t="8024" r="9172" b="26544"/>
              <a:stretch/>
            </p:blipFill>
            <p:spPr>
              <a:xfrm>
                <a:off x="3304823" y="230598"/>
                <a:ext cx="2424288" cy="2911346"/>
              </a:xfrm>
              <a:prstGeom prst="rect">
                <a:avLst/>
              </a:prstGeom>
            </p:spPr>
          </p:pic>
          <p:pic>
            <p:nvPicPr>
              <p:cNvPr id="8" name="Picture 7"/>
              <p:cNvPicPr>
                <a:picLocks noChangeAspect="1"/>
              </p:cNvPicPr>
              <p:nvPr/>
            </p:nvPicPr>
            <p:blipFill rotWithShape="1">
              <a:blip r:embed="rId2"/>
              <a:srcRect l="20317" t="7613" r="9438" b="20348"/>
              <a:stretch/>
            </p:blipFill>
            <p:spPr>
              <a:xfrm>
                <a:off x="3304823" y="3145290"/>
                <a:ext cx="2424289" cy="3217437"/>
              </a:xfrm>
              <a:prstGeom prst="rect">
                <a:avLst/>
              </a:prstGeom>
            </p:spPr>
          </p:pic>
          <p:pic>
            <p:nvPicPr>
              <p:cNvPr id="9" name="Picture 8"/>
              <p:cNvPicPr>
                <a:picLocks noChangeAspect="1"/>
              </p:cNvPicPr>
              <p:nvPr/>
            </p:nvPicPr>
            <p:blipFill rotWithShape="1">
              <a:blip r:embed="rId6"/>
              <a:srcRect l="20317" t="8024" r="8905" b="26132"/>
              <a:stretch/>
            </p:blipFill>
            <p:spPr>
              <a:xfrm>
                <a:off x="6084713" y="230598"/>
                <a:ext cx="2418236" cy="2911346"/>
              </a:xfrm>
              <a:prstGeom prst="rect">
                <a:avLst/>
              </a:prstGeom>
            </p:spPr>
          </p:pic>
          <p:pic>
            <p:nvPicPr>
              <p:cNvPr id="10" name="Picture 9"/>
              <p:cNvPicPr>
                <a:picLocks noChangeAspect="1"/>
              </p:cNvPicPr>
              <p:nvPr/>
            </p:nvPicPr>
            <p:blipFill rotWithShape="1">
              <a:blip r:embed="rId7"/>
              <a:srcRect l="20317" t="7819" r="8373" b="20078"/>
              <a:stretch/>
            </p:blipFill>
            <p:spPr>
              <a:xfrm>
                <a:off x="6084714" y="3182812"/>
                <a:ext cx="2430160" cy="3179915"/>
              </a:xfrm>
              <a:prstGeom prst="rect">
                <a:avLst/>
              </a:prstGeom>
            </p:spPr>
          </p:pic>
        </p:grpSp>
        <p:sp>
          <p:nvSpPr>
            <p:cNvPr id="14" name="TextBox 13"/>
            <p:cNvSpPr txBox="1"/>
            <p:nvPr/>
          </p:nvSpPr>
          <p:spPr>
            <a:xfrm>
              <a:off x="971600" y="-99392"/>
              <a:ext cx="1806223" cy="400110"/>
            </a:xfrm>
            <a:prstGeom prst="rect">
              <a:avLst/>
            </a:prstGeom>
            <a:noFill/>
          </p:spPr>
          <p:txBody>
            <a:bodyPr wrap="square" rtlCol="0">
              <a:spAutoFit/>
            </a:bodyPr>
            <a:lstStyle/>
            <a:p>
              <a:pPr algn="ctr"/>
              <a:r>
                <a:rPr lang="en-US" sz="2000" b="1" dirty="0" smtClean="0"/>
                <a:t>Q 0.01 %</a:t>
              </a:r>
              <a:endParaRPr lang="en-US" sz="2000" b="1" dirty="0"/>
            </a:p>
          </p:txBody>
        </p:sp>
        <p:sp>
          <p:nvSpPr>
            <p:cNvPr id="15" name="TextBox 14"/>
            <p:cNvSpPr txBox="1"/>
            <p:nvPr/>
          </p:nvSpPr>
          <p:spPr>
            <a:xfrm>
              <a:off x="3734556" y="-88717"/>
              <a:ext cx="1806223" cy="400110"/>
            </a:xfrm>
            <a:prstGeom prst="rect">
              <a:avLst/>
            </a:prstGeom>
            <a:noFill/>
          </p:spPr>
          <p:txBody>
            <a:bodyPr wrap="square" rtlCol="0">
              <a:spAutoFit/>
            </a:bodyPr>
            <a:lstStyle/>
            <a:p>
              <a:pPr algn="ctr"/>
              <a:r>
                <a:rPr lang="en-US" sz="2000" b="1" dirty="0" smtClean="0"/>
                <a:t>Q 50 %</a:t>
              </a:r>
              <a:endParaRPr lang="en-US" sz="2000" b="1" dirty="0"/>
            </a:p>
          </p:txBody>
        </p:sp>
        <p:sp>
          <p:nvSpPr>
            <p:cNvPr id="16" name="TextBox 15"/>
            <p:cNvSpPr txBox="1"/>
            <p:nvPr/>
          </p:nvSpPr>
          <p:spPr>
            <a:xfrm>
              <a:off x="6525734" y="-83897"/>
              <a:ext cx="1806223" cy="400110"/>
            </a:xfrm>
            <a:prstGeom prst="rect">
              <a:avLst/>
            </a:prstGeom>
            <a:noFill/>
          </p:spPr>
          <p:txBody>
            <a:bodyPr wrap="square" rtlCol="0">
              <a:spAutoFit/>
            </a:bodyPr>
            <a:lstStyle/>
            <a:p>
              <a:pPr algn="ctr"/>
              <a:r>
                <a:rPr lang="en-US" sz="2000" b="1" dirty="0" smtClean="0"/>
                <a:t>Q 99.9 %</a:t>
              </a:r>
              <a:endParaRPr lang="en-US" sz="2000" b="1" dirty="0"/>
            </a:p>
          </p:txBody>
        </p:sp>
      </p:grpSp>
      <p:sp>
        <p:nvSpPr>
          <p:cNvPr id="17" name="TextBox 16"/>
          <p:cNvSpPr txBox="1"/>
          <p:nvPr/>
        </p:nvSpPr>
        <p:spPr>
          <a:xfrm rot="16200000">
            <a:off x="-672279" y="2895829"/>
            <a:ext cx="1806223" cy="523220"/>
          </a:xfrm>
          <a:prstGeom prst="rect">
            <a:avLst/>
          </a:prstGeom>
          <a:noFill/>
        </p:spPr>
        <p:txBody>
          <a:bodyPr wrap="square" rtlCol="0">
            <a:spAutoFit/>
          </a:bodyPr>
          <a:lstStyle/>
          <a:p>
            <a:pPr algn="ctr"/>
            <a:r>
              <a:rPr lang="en-US" sz="2800" b="1" dirty="0" smtClean="0">
                <a:solidFill>
                  <a:srgbClr val="800000"/>
                </a:solidFill>
              </a:rPr>
              <a:t>TASMAX</a:t>
            </a:r>
            <a:endParaRPr lang="en-US" sz="2800" b="1" dirty="0">
              <a:solidFill>
                <a:srgbClr val="800000"/>
              </a:solidFill>
            </a:endParaRPr>
          </a:p>
        </p:txBody>
      </p:sp>
    </p:spTree>
    <p:extLst>
      <p:ext uri="{BB962C8B-B14F-4D97-AF65-F5344CB8AC3E}">
        <p14:creationId xmlns:p14="http://schemas.microsoft.com/office/powerpoint/2010/main" val="42474963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28651" y="-83897"/>
            <a:ext cx="8357702" cy="6433898"/>
            <a:chOff x="289227" y="-99392"/>
            <a:chExt cx="8357702" cy="6433898"/>
          </a:xfrm>
        </p:grpSpPr>
        <p:grpSp>
          <p:nvGrpSpPr>
            <p:cNvPr id="15" name="Group 14"/>
            <p:cNvGrpSpPr/>
            <p:nvPr/>
          </p:nvGrpSpPr>
          <p:grpSpPr>
            <a:xfrm>
              <a:off x="289227" y="125512"/>
              <a:ext cx="8357702" cy="6208994"/>
              <a:chOff x="289227" y="125512"/>
              <a:chExt cx="8357702" cy="6208994"/>
            </a:xfrm>
          </p:grpSpPr>
          <p:grpSp>
            <p:nvGrpSpPr>
              <p:cNvPr id="11" name="Group 10"/>
              <p:cNvGrpSpPr/>
              <p:nvPr/>
            </p:nvGrpSpPr>
            <p:grpSpPr>
              <a:xfrm>
                <a:off x="342965" y="125512"/>
                <a:ext cx="8303964" cy="2964821"/>
                <a:chOff x="342965" y="3145290"/>
                <a:chExt cx="8303964" cy="2964821"/>
              </a:xfrm>
            </p:grpSpPr>
            <p:pic>
              <p:nvPicPr>
                <p:cNvPr id="6" name="Picture 5" descr="gfdl.tasmax.2086.2095.q0.1.bias.India.arrm2.new_colorbar.png"/>
                <p:cNvPicPr>
                  <a:picLocks noChangeAspect="1"/>
                </p:cNvPicPr>
                <p:nvPr/>
              </p:nvPicPr>
              <p:blipFill rotWithShape="1">
                <a:blip r:embed="rId2">
                  <a:extLst>
                    <a:ext uri="{28A0092B-C50C-407E-A947-70E740481C1C}">
                      <a14:useLocalDpi xmlns:a14="http://schemas.microsoft.com/office/drawing/2010/main" val="0"/>
                    </a:ext>
                  </a:extLst>
                </a:blip>
                <a:srcRect l="10086" t="8230" r="8639" b="25723"/>
                <a:stretch/>
              </p:blipFill>
              <p:spPr>
                <a:xfrm>
                  <a:off x="342965" y="3182812"/>
                  <a:ext cx="2783470" cy="2927299"/>
                </a:xfrm>
                <a:prstGeom prst="rect">
                  <a:avLst/>
                </a:prstGeom>
              </p:spPr>
            </p:pic>
            <p:pic>
              <p:nvPicPr>
                <p:cNvPr id="8" name="Picture 7"/>
                <p:cNvPicPr>
                  <a:picLocks noChangeAspect="1"/>
                </p:cNvPicPr>
                <p:nvPr/>
              </p:nvPicPr>
              <p:blipFill rotWithShape="1">
                <a:blip r:embed="rId3"/>
                <a:srcRect l="20317" t="7613" r="9438" b="26004"/>
                <a:stretch/>
              </p:blipFill>
              <p:spPr>
                <a:xfrm>
                  <a:off x="3436878" y="3145290"/>
                  <a:ext cx="2424289" cy="2964821"/>
                </a:xfrm>
                <a:prstGeom prst="rect">
                  <a:avLst/>
                </a:prstGeom>
              </p:spPr>
            </p:pic>
            <p:pic>
              <p:nvPicPr>
                <p:cNvPr id="10" name="Picture 9"/>
                <p:cNvPicPr>
                  <a:picLocks noChangeAspect="1"/>
                </p:cNvPicPr>
                <p:nvPr/>
              </p:nvPicPr>
              <p:blipFill rotWithShape="1">
                <a:blip r:embed="rId4"/>
                <a:srcRect l="20317" t="7819" r="8373" b="25806"/>
                <a:stretch/>
              </p:blipFill>
              <p:spPr>
                <a:xfrm>
                  <a:off x="6216769" y="3182812"/>
                  <a:ext cx="2430160" cy="2927299"/>
                </a:xfrm>
                <a:prstGeom prst="rect">
                  <a:avLst/>
                </a:prstGeom>
              </p:spPr>
            </p:pic>
          </p:grpSp>
          <p:pic>
            <p:nvPicPr>
              <p:cNvPr id="12" name="Picture 11"/>
              <p:cNvPicPr>
                <a:picLocks noChangeAspect="1"/>
              </p:cNvPicPr>
              <p:nvPr/>
            </p:nvPicPr>
            <p:blipFill rotWithShape="1">
              <a:blip r:embed="rId5"/>
              <a:srcRect l="20530" t="7819" r="9172" b="19664"/>
              <a:stretch/>
            </p:blipFill>
            <p:spPr>
              <a:xfrm>
                <a:off x="6216769" y="3090333"/>
                <a:ext cx="2430160" cy="3244173"/>
              </a:xfrm>
              <a:prstGeom prst="rect">
                <a:avLst/>
              </a:prstGeom>
            </p:spPr>
          </p:pic>
          <p:pic>
            <p:nvPicPr>
              <p:cNvPr id="13" name="Picture 12"/>
              <p:cNvPicPr>
                <a:picLocks noChangeAspect="1"/>
              </p:cNvPicPr>
              <p:nvPr/>
            </p:nvPicPr>
            <p:blipFill rotWithShape="1">
              <a:blip r:embed="rId6"/>
              <a:srcRect l="20263" t="8230" r="8640" b="19432"/>
              <a:stretch/>
            </p:blipFill>
            <p:spPr>
              <a:xfrm>
                <a:off x="3436878" y="3090333"/>
                <a:ext cx="2463858" cy="3244173"/>
              </a:xfrm>
              <a:prstGeom prst="rect">
                <a:avLst/>
              </a:prstGeom>
            </p:spPr>
          </p:pic>
          <p:pic>
            <p:nvPicPr>
              <p:cNvPr id="14" name="Picture 13"/>
              <p:cNvPicPr>
                <a:picLocks noChangeAspect="1"/>
              </p:cNvPicPr>
              <p:nvPr/>
            </p:nvPicPr>
            <p:blipFill rotWithShape="1">
              <a:blip r:embed="rId7"/>
              <a:srcRect l="8983" t="7818" r="9171" b="20249"/>
              <a:stretch/>
            </p:blipFill>
            <p:spPr>
              <a:xfrm>
                <a:off x="289227" y="3090334"/>
                <a:ext cx="2852354" cy="3244172"/>
              </a:xfrm>
              <a:prstGeom prst="rect">
                <a:avLst/>
              </a:prstGeom>
            </p:spPr>
          </p:pic>
        </p:grpSp>
        <p:sp>
          <p:nvSpPr>
            <p:cNvPr id="16" name="TextBox 15"/>
            <p:cNvSpPr txBox="1"/>
            <p:nvPr/>
          </p:nvSpPr>
          <p:spPr>
            <a:xfrm>
              <a:off x="971600" y="-99392"/>
              <a:ext cx="1806223" cy="400110"/>
            </a:xfrm>
            <a:prstGeom prst="rect">
              <a:avLst/>
            </a:prstGeom>
            <a:noFill/>
          </p:spPr>
          <p:txBody>
            <a:bodyPr wrap="square" rtlCol="0">
              <a:spAutoFit/>
            </a:bodyPr>
            <a:lstStyle/>
            <a:p>
              <a:pPr algn="ctr"/>
              <a:r>
                <a:rPr lang="en-US" sz="2000" b="1" dirty="0" smtClean="0"/>
                <a:t>Q 0.01 %</a:t>
              </a:r>
              <a:endParaRPr lang="en-US" sz="2000" b="1" dirty="0"/>
            </a:p>
          </p:txBody>
        </p:sp>
        <p:sp>
          <p:nvSpPr>
            <p:cNvPr id="17" name="TextBox 16"/>
            <p:cNvSpPr txBox="1"/>
            <p:nvPr/>
          </p:nvSpPr>
          <p:spPr>
            <a:xfrm>
              <a:off x="3734556" y="-88717"/>
              <a:ext cx="1806223" cy="400110"/>
            </a:xfrm>
            <a:prstGeom prst="rect">
              <a:avLst/>
            </a:prstGeom>
            <a:noFill/>
          </p:spPr>
          <p:txBody>
            <a:bodyPr wrap="square" rtlCol="0">
              <a:spAutoFit/>
            </a:bodyPr>
            <a:lstStyle/>
            <a:p>
              <a:pPr algn="ctr"/>
              <a:r>
                <a:rPr lang="en-US" sz="2000" b="1" dirty="0" smtClean="0"/>
                <a:t>Q 50 %</a:t>
              </a:r>
              <a:endParaRPr lang="en-US" sz="2000" b="1" dirty="0"/>
            </a:p>
          </p:txBody>
        </p:sp>
        <p:sp>
          <p:nvSpPr>
            <p:cNvPr id="18" name="TextBox 17"/>
            <p:cNvSpPr txBox="1"/>
            <p:nvPr/>
          </p:nvSpPr>
          <p:spPr>
            <a:xfrm>
              <a:off x="6525734" y="-83897"/>
              <a:ext cx="1806223" cy="400110"/>
            </a:xfrm>
            <a:prstGeom prst="rect">
              <a:avLst/>
            </a:prstGeom>
            <a:noFill/>
          </p:spPr>
          <p:txBody>
            <a:bodyPr wrap="square" rtlCol="0">
              <a:spAutoFit/>
            </a:bodyPr>
            <a:lstStyle/>
            <a:p>
              <a:pPr algn="ctr"/>
              <a:r>
                <a:rPr lang="en-US" sz="2000" b="1" dirty="0" smtClean="0"/>
                <a:t>Q 99.9 %</a:t>
              </a:r>
              <a:endParaRPr lang="en-US" sz="2000" b="1" dirty="0"/>
            </a:p>
          </p:txBody>
        </p:sp>
      </p:grpSp>
      <p:sp>
        <p:nvSpPr>
          <p:cNvPr id="19" name="TextBox 18"/>
          <p:cNvSpPr txBox="1"/>
          <p:nvPr/>
        </p:nvSpPr>
        <p:spPr>
          <a:xfrm rot="16200000">
            <a:off x="-451555" y="1449612"/>
            <a:ext cx="1806223" cy="461665"/>
          </a:xfrm>
          <a:prstGeom prst="rect">
            <a:avLst/>
          </a:prstGeom>
          <a:noFill/>
        </p:spPr>
        <p:txBody>
          <a:bodyPr wrap="square" rtlCol="0">
            <a:spAutoFit/>
          </a:bodyPr>
          <a:lstStyle/>
          <a:p>
            <a:pPr algn="ctr"/>
            <a:r>
              <a:rPr lang="en-US" sz="2400" b="1" dirty="0" smtClean="0"/>
              <a:t>TASMAX</a:t>
            </a:r>
            <a:endParaRPr lang="en-US" sz="2400" b="1" dirty="0"/>
          </a:p>
        </p:txBody>
      </p:sp>
      <p:sp>
        <p:nvSpPr>
          <p:cNvPr id="20" name="TextBox 19"/>
          <p:cNvSpPr txBox="1"/>
          <p:nvPr/>
        </p:nvSpPr>
        <p:spPr>
          <a:xfrm rot="16200000">
            <a:off x="-451555" y="4537123"/>
            <a:ext cx="1806223" cy="461665"/>
          </a:xfrm>
          <a:prstGeom prst="rect">
            <a:avLst/>
          </a:prstGeom>
          <a:noFill/>
        </p:spPr>
        <p:txBody>
          <a:bodyPr wrap="square" rtlCol="0">
            <a:spAutoFit/>
          </a:bodyPr>
          <a:lstStyle/>
          <a:p>
            <a:pPr algn="ctr"/>
            <a:r>
              <a:rPr lang="en-US" sz="2400" b="1" dirty="0" smtClean="0"/>
              <a:t>TASMIN</a:t>
            </a:r>
            <a:endParaRPr lang="en-US" sz="2400" b="1" dirty="0"/>
          </a:p>
        </p:txBody>
      </p:sp>
      <p:sp>
        <p:nvSpPr>
          <p:cNvPr id="21" name="TextBox 20"/>
          <p:cNvSpPr txBox="1"/>
          <p:nvPr/>
        </p:nvSpPr>
        <p:spPr>
          <a:xfrm rot="16200000">
            <a:off x="-628501" y="2918657"/>
            <a:ext cx="1806223" cy="523220"/>
          </a:xfrm>
          <a:prstGeom prst="rect">
            <a:avLst/>
          </a:prstGeom>
          <a:noFill/>
        </p:spPr>
        <p:txBody>
          <a:bodyPr wrap="square" rtlCol="0">
            <a:spAutoFit/>
          </a:bodyPr>
          <a:lstStyle/>
          <a:p>
            <a:pPr algn="ctr"/>
            <a:r>
              <a:rPr lang="en-US" sz="2800" b="1" dirty="0" smtClean="0">
                <a:solidFill>
                  <a:srgbClr val="800000"/>
                </a:solidFill>
              </a:rPr>
              <a:t>ARRM v2</a:t>
            </a:r>
            <a:endParaRPr lang="en-US" sz="2800" b="1" dirty="0">
              <a:solidFill>
                <a:srgbClr val="800000"/>
              </a:solidFill>
            </a:endParaRPr>
          </a:p>
        </p:txBody>
      </p:sp>
      <p:pic>
        <p:nvPicPr>
          <p:cNvPr id="23" name="Picture 22"/>
          <p:cNvPicPr>
            <a:picLocks noChangeAspect="1"/>
          </p:cNvPicPr>
          <p:nvPr/>
        </p:nvPicPr>
        <p:blipFill rotWithShape="1">
          <a:blip r:embed="rId3"/>
          <a:srcRect l="20317" t="81100" r="9438" b="8278"/>
          <a:stretch/>
        </p:blipFill>
        <p:spPr>
          <a:xfrm>
            <a:off x="3413582" y="6309320"/>
            <a:ext cx="3092398" cy="605124"/>
          </a:xfrm>
          <a:prstGeom prst="rect">
            <a:avLst/>
          </a:prstGeom>
        </p:spPr>
      </p:pic>
    </p:spTree>
    <p:extLst>
      <p:ext uri="{BB962C8B-B14F-4D97-AF65-F5344CB8AC3E}">
        <p14:creationId xmlns:p14="http://schemas.microsoft.com/office/powerpoint/2010/main" val="36147835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747890" y="-83897"/>
            <a:ext cx="8156221" cy="6957392"/>
            <a:chOff x="352779" y="-99392"/>
            <a:chExt cx="8156221" cy="6957392"/>
          </a:xfrm>
        </p:grpSpPr>
        <p:pic>
          <p:nvPicPr>
            <p:cNvPr id="4" name="Picture 3"/>
            <p:cNvPicPr>
              <a:picLocks noChangeAspect="1"/>
            </p:cNvPicPr>
            <p:nvPr/>
          </p:nvPicPr>
          <p:blipFill rotWithShape="1">
            <a:blip r:embed="rId2"/>
            <a:srcRect l="9278" t="8230" r="9172" b="26132"/>
            <a:stretch/>
          </p:blipFill>
          <p:spPr>
            <a:xfrm>
              <a:off x="352779" y="169333"/>
              <a:ext cx="2723444" cy="2836759"/>
            </a:xfrm>
            <a:prstGeom prst="rect">
              <a:avLst/>
            </a:prstGeom>
          </p:spPr>
        </p:pic>
        <p:pic>
          <p:nvPicPr>
            <p:cNvPr id="5" name="Picture 4"/>
            <p:cNvPicPr>
              <a:picLocks noChangeAspect="1"/>
            </p:cNvPicPr>
            <p:nvPr/>
          </p:nvPicPr>
          <p:blipFill rotWithShape="1">
            <a:blip r:embed="rId3"/>
            <a:srcRect l="19732" t="8024" r="8906" b="26337"/>
            <a:stretch/>
          </p:blipFill>
          <p:spPr>
            <a:xfrm>
              <a:off x="3414888" y="169333"/>
              <a:ext cx="2383233" cy="2836759"/>
            </a:xfrm>
            <a:prstGeom prst="rect">
              <a:avLst/>
            </a:prstGeom>
          </p:spPr>
        </p:pic>
        <p:pic>
          <p:nvPicPr>
            <p:cNvPr id="6" name="Picture 5"/>
            <p:cNvPicPr>
              <a:picLocks noChangeAspect="1"/>
            </p:cNvPicPr>
            <p:nvPr/>
          </p:nvPicPr>
          <p:blipFill rotWithShape="1">
            <a:blip r:embed="rId4"/>
            <a:srcRect l="19732" t="8230" r="9172" b="26338"/>
            <a:stretch/>
          </p:blipFill>
          <p:spPr>
            <a:xfrm>
              <a:off x="6124222" y="169333"/>
              <a:ext cx="2384778" cy="2840297"/>
            </a:xfrm>
            <a:prstGeom prst="rect">
              <a:avLst/>
            </a:prstGeom>
          </p:spPr>
        </p:pic>
        <p:pic>
          <p:nvPicPr>
            <p:cNvPr id="7" name="Picture 6"/>
            <p:cNvPicPr>
              <a:picLocks noChangeAspect="1"/>
            </p:cNvPicPr>
            <p:nvPr/>
          </p:nvPicPr>
          <p:blipFill rotWithShape="1">
            <a:blip r:embed="rId5"/>
            <a:srcRect l="9251" t="7819" r="9197" b="20808"/>
            <a:stretch/>
          </p:blipFill>
          <p:spPr>
            <a:xfrm>
              <a:off x="352779" y="3110143"/>
              <a:ext cx="2723443" cy="3084636"/>
            </a:xfrm>
            <a:prstGeom prst="rect">
              <a:avLst/>
            </a:prstGeom>
          </p:spPr>
        </p:pic>
        <p:pic>
          <p:nvPicPr>
            <p:cNvPr id="8" name="Picture 7"/>
            <p:cNvPicPr>
              <a:picLocks noChangeAspect="1"/>
            </p:cNvPicPr>
            <p:nvPr/>
          </p:nvPicPr>
          <p:blipFill rotWithShape="1">
            <a:blip r:embed="rId6"/>
            <a:srcRect l="19997" t="8229" r="8906" b="20573"/>
            <a:stretch/>
          </p:blipFill>
          <p:spPr>
            <a:xfrm>
              <a:off x="3414888" y="3110142"/>
              <a:ext cx="2380232" cy="3084638"/>
            </a:xfrm>
            <a:prstGeom prst="rect">
              <a:avLst/>
            </a:prstGeom>
          </p:spPr>
        </p:pic>
        <p:pic>
          <p:nvPicPr>
            <p:cNvPr id="9" name="Picture 8"/>
            <p:cNvPicPr>
              <a:picLocks noChangeAspect="1"/>
            </p:cNvPicPr>
            <p:nvPr/>
          </p:nvPicPr>
          <p:blipFill rotWithShape="1">
            <a:blip r:embed="rId7"/>
            <a:srcRect l="19732" t="8229" r="9439" b="20573"/>
            <a:stretch/>
          </p:blipFill>
          <p:spPr>
            <a:xfrm>
              <a:off x="6137682" y="3110142"/>
              <a:ext cx="2371318" cy="3084636"/>
            </a:xfrm>
            <a:prstGeom prst="rect">
              <a:avLst/>
            </a:prstGeom>
          </p:spPr>
        </p:pic>
        <p:pic>
          <p:nvPicPr>
            <p:cNvPr id="10" name="Picture 9"/>
            <p:cNvPicPr>
              <a:picLocks noChangeAspect="1"/>
            </p:cNvPicPr>
            <p:nvPr/>
          </p:nvPicPr>
          <p:blipFill rotWithShape="1">
            <a:blip r:embed="rId6"/>
            <a:srcRect l="19997" t="81043" r="13815" b="8780"/>
            <a:stretch/>
          </p:blipFill>
          <p:spPr>
            <a:xfrm>
              <a:off x="3242732" y="6194778"/>
              <a:ext cx="3333046" cy="663222"/>
            </a:xfrm>
            <a:prstGeom prst="rect">
              <a:avLst/>
            </a:prstGeom>
          </p:spPr>
        </p:pic>
        <p:sp>
          <p:nvSpPr>
            <p:cNvPr id="11" name="TextBox 10"/>
            <p:cNvSpPr txBox="1"/>
            <p:nvPr/>
          </p:nvSpPr>
          <p:spPr>
            <a:xfrm>
              <a:off x="971600" y="-99392"/>
              <a:ext cx="1806223" cy="400110"/>
            </a:xfrm>
            <a:prstGeom prst="rect">
              <a:avLst/>
            </a:prstGeom>
            <a:noFill/>
          </p:spPr>
          <p:txBody>
            <a:bodyPr wrap="square" rtlCol="0">
              <a:spAutoFit/>
            </a:bodyPr>
            <a:lstStyle/>
            <a:p>
              <a:pPr algn="ctr"/>
              <a:r>
                <a:rPr lang="en-US" sz="2000" b="1" dirty="0" smtClean="0"/>
                <a:t>Q 1 %</a:t>
              </a:r>
              <a:endParaRPr lang="en-US" sz="2000" b="1" dirty="0"/>
            </a:p>
          </p:txBody>
        </p:sp>
        <p:sp>
          <p:nvSpPr>
            <p:cNvPr id="12" name="TextBox 11"/>
            <p:cNvSpPr txBox="1"/>
            <p:nvPr/>
          </p:nvSpPr>
          <p:spPr>
            <a:xfrm>
              <a:off x="3734556" y="-88717"/>
              <a:ext cx="1806223" cy="400110"/>
            </a:xfrm>
            <a:prstGeom prst="rect">
              <a:avLst/>
            </a:prstGeom>
            <a:noFill/>
          </p:spPr>
          <p:txBody>
            <a:bodyPr wrap="square" rtlCol="0">
              <a:spAutoFit/>
            </a:bodyPr>
            <a:lstStyle/>
            <a:p>
              <a:pPr algn="ctr"/>
              <a:r>
                <a:rPr lang="en-US" sz="2000" b="1" dirty="0" smtClean="0"/>
                <a:t>Q 10 %</a:t>
              </a:r>
              <a:endParaRPr lang="en-US" sz="2000" b="1" dirty="0"/>
            </a:p>
          </p:txBody>
        </p:sp>
        <p:sp>
          <p:nvSpPr>
            <p:cNvPr id="13" name="TextBox 12"/>
            <p:cNvSpPr txBox="1"/>
            <p:nvPr/>
          </p:nvSpPr>
          <p:spPr>
            <a:xfrm>
              <a:off x="6525734" y="-83897"/>
              <a:ext cx="1806223" cy="400110"/>
            </a:xfrm>
            <a:prstGeom prst="rect">
              <a:avLst/>
            </a:prstGeom>
            <a:noFill/>
          </p:spPr>
          <p:txBody>
            <a:bodyPr wrap="square" rtlCol="0">
              <a:spAutoFit/>
            </a:bodyPr>
            <a:lstStyle/>
            <a:p>
              <a:pPr algn="ctr"/>
              <a:r>
                <a:rPr lang="en-US" sz="2000" b="1" dirty="0" smtClean="0"/>
                <a:t>Q 50 %</a:t>
              </a:r>
              <a:endParaRPr lang="en-US" sz="2000" b="1" dirty="0"/>
            </a:p>
          </p:txBody>
        </p:sp>
        <p:sp>
          <p:nvSpPr>
            <p:cNvPr id="16" name="TextBox 15"/>
            <p:cNvSpPr txBox="1"/>
            <p:nvPr/>
          </p:nvSpPr>
          <p:spPr>
            <a:xfrm>
              <a:off x="971600" y="2899412"/>
              <a:ext cx="1806223" cy="400110"/>
            </a:xfrm>
            <a:prstGeom prst="rect">
              <a:avLst/>
            </a:prstGeom>
            <a:noFill/>
          </p:spPr>
          <p:txBody>
            <a:bodyPr wrap="square" rtlCol="0">
              <a:spAutoFit/>
            </a:bodyPr>
            <a:lstStyle/>
            <a:p>
              <a:pPr algn="ctr"/>
              <a:r>
                <a:rPr lang="en-US" sz="2000" b="1" dirty="0" smtClean="0"/>
                <a:t>Q 90 %</a:t>
              </a:r>
              <a:endParaRPr lang="en-US" sz="2000" b="1" dirty="0"/>
            </a:p>
          </p:txBody>
        </p:sp>
        <p:sp>
          <p:nvSpPr>
            <p:cNvPr id="17" name="TextBox 16"/>
            <p:cNvSpPr txBox="1"/>
            <p:nvPr/>
          </p:nvSpPr>
          <p:spPr>
            <a:xfrm>
              <a:off x="3734556" y="2910087"/>
              <a:ext cx="1806223" cy="400110"/>
            </a:xfrm>
            <a:prstGeom prst="rect">
              <a:avLst/>
            </a:prstGeom>
            <a:noFill/>
          </p:spPr>
          <p:txBody>
            <a:bodyPr wrap="square" rtlCol="0">
              <a:spAutoFit/>
            </a:bodyPr>
            <a:lstStyle/>
            <a:p>
              <a:pPr algn="ctr"/>
              <a:r>
                <a:rPr lang="en-US" sz="2000" b="1" dirty="0" smtClean="0"/>
                <a:t>Q 99 %</a:t>
              </a:r>
              <a:endParaRPr lang="en-US" sz="2000" b="1" dirty="0"/>
            </a:p>
          </p:txBody>
        </p:sp>
        <p:sp>
          <p:nvSpPr>
            <p:cNvPr id="18" name="TextBox 17"/>
            <p:cNvSpPr txBox="1"/>
            <p:nvPr/>
          </p:nvSpPr>
          <p:spPr>
            <a:xfrm>
              <a:off x="6525734" y="2914907"/>
              <a:ext cx="1806223" cy="400110"/>
            </a:xfrm>
            <a:prstGeom prst="rect">
              <a:avLst/>
            </a:prstGeom>
            <a:noFill/>
          </p:spPr>
          <p:txBody>
            <a:bodyPr wrap="square" rtlCol="0">
              <a:spAutoFit/>
            </a:bodyPr>
            <a:lstStyle/>
            <a:p>
              <a:pPr algn="ctr"/>
              <a:r>
                <a:rPr lang="en-US" sz="2000" b="1" dirty="0" smtClean="0"/>
                <a:t>Q 99.9 %</a:t>
              </a:r>
              <a:endParaRPr lang="en-US" sz="2000" b="1" dirty="0"/>
            </a:p>
          </p:txBody>
        </p:sp>
      </p:grpSp>
      <p:sp>
        <p:nvSpPr>
          <p:cNvPr id="19" name="TextBox 18"/>
          <p:cNvSpPr txBox="1"/>
          <p:nvPr/>
        </p:nvSpPr>
        <p:spPr>
          <a:xfrm rot="16200000">
            <a:off x="-641500" y="3053406"/>
            <a:ext cx="1806223" cy="523220"/>
          </a:xfrm>
          <a:prstGeom prst="rect">
            <a:avLst/>
          </a:prstGeom>
          <a:noFill/>
        </p:spPr>
        <p:txBody>
          <a:bodyPr wrap="square" rtlCol="0">
            <a:spAutoFit/>
          </a:bodyPr>
          <a:lstStyle/>
          <a:p>
            <a:pPr algn="ctr"/>
            <a:r>
              <a:rPr lang="en-US" sz="2800" b="1" dirty="0" smtClean="0">
                <a:solidFill>
                  <a:srgbClr val="800000"/>
                </a:solidFill>
              </a:rPr>
              <a:t>ARRM v1</a:t>
            </a:r>
            <a:endParaRPr lang="en-US" sz="2800" b="1" dirty="0">
              <a:solidFill>
                <a:srgbClr val="800000"/>
              </a:solidFill>
            </a:endParaRPr>
          </a:p>
        </p:txBody>
      </p:sp>
      <p:sp>
        <p:nvSpPr>
          <p:cNvPr id="21" name="TextBox 20"/>
          <p:cNvSpPr txBox="1"/>
          <p:nvPr/>
        </p:nvSpPr>
        <p:spPr>
          <a:xfrm rot="16200000">
            <a:off x="-586540" y="3099679"/>
            <a:ext cx="2348305" cy="461665"/>
          </a:xfrm>
          <a:prstGeom prst="rect">
            <a:avLst/>
          </a:prstGeom>
          <a:noFill/>
        </p:spPr>
        <p:txBody>
          <a:bodyPr wrap="square" rtlCol="0">
            <a:spAutoFit/>
          </a:bodyPr>
          <a:lstStyle/>
          <a:p>
            <a:pPr algn="ctr"/>
            <a:r>
              <a:rPr lang="en-US" sz="2400" b="1" dirty="0" smtClean="0"/>
              <a:t>PRECIPITATION</a:t>
            </a:r>
            <a:endParaRPr lang="en-US" sz="2400" b="1" dirty="0"/>
          </a:p>
        </p:txBody>
      </p:sp>
    </p:spTree>
    <p:extLst>
      <p:ext uri="{BB962C8B-B14F-4D97-AF65-F5344CB8AC3E}">
        <p14:creationId xmlns:p14="http://schemas.microsoft.com/office/powerpoint/2010/main" val="290385281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the stationarity assumption hold?</a:t>
            </a:r>
            <a:endParaRPr lang="en-US" dirty="0"/>
          </a:p>
        </p:txBody>
      </p:sp>
      <p:sp>
        <p:nvSpPr>
          <p:cNvPr id="3" name="Content Placeholder 2"/>
          <p:cNvSpPr>
            <a:spLocks noGrp="1"/>
          </p:cNvSpPr>
          <p:nvPr>
            <p:ph idx="1"/>
          </p:nvPr>
        </p:nvSpPr>
        <p:spPr>
          <a:xfrm>
            <a:off x="313765" y="1566334"/>
            <a:ext cx="8411135" cy="5125790"/>
          </a:xfrm>
        </p:spPr>
        <p:txBody>
          <a:bodyPr>
            <a:normAutofit/>
          </a:bodyPr>
          <a:lstStyle/>
          <a:p>
            <a:pPr marL="349250" lvl="1" indent="0">
              <a:buNone/>
            </a:pPr>
            <a:r>
              <a:rPr lang="en-US" sz="2400" b="1" dirty="0" smtClean="0"/>
              <a:t>DELTA</a:t>
            </a:r>
            <a:endParaRPr lang="en-US" sz="2400" b="1" dirty="0"/>
          </a:p>
          <a:p>
            <a:pPr lvl="1"/>
            <a:r>
              <a:rPr lang="en-US" sz="2400" dirty="0"/>
              <a:t>Temperature: </a:t>
            </a:r>
            <a:r>
              <a:rPr lang="en-US" sz="2400" dirty="0" smtClean="0"/>
              <a:t>At mid </a:t>
            </a:r>
            <a:r>
              <a:rPr lang="en-US" sz="2400" dirty="0"/>
              <a:t>to low </a:t>
            </a:r>
            <a:r>
              <a:rPr lang="en-US" sz="2400" dirty="0" smtClean="0"/>
              <a:t>latitudes, not at high </a:t>
            </a:r>
            <a:r>
              <a:rPr lang="en-US" sz="2400" dirty="0"/>
              <a:t>latitudes</a:t>
            </a:r>
          </a:p>
          <a:p>
            <a:pPr lvl="1"/>
            <a:r>
              <a:rPr lang="en-US" sz="2400" dirty="0"/>
              <a:t>Precipitation: In very few regions, </a:t>
            </a:r>
            <a:r>
              <a:rPr lang="en-US" sz="2400" dirty="0" smtClean="0"/>
              <a:t>definitely </a:t>
            </a:r>
            <a:r>
              <a:rPr lang="en-US" sz="2400" dirty="0"/>
              <a:t>not in equatorial </a:t>
            </a:r>
            <a:r>
              <a:rPr lang="en-US" sz="2400" dirty="0" smtClean="0"/>
              <a:t>region</a:t>
            </a:r>
            <a:endParaRPr lang="en-US" sz="2400" dirty="0"/>
          </a:p>
          <a:p>
            <a:pPr marL="349250" lvl="1" indent="0">
              <a:spcBef>
                <a:spcPts val="1200"/>
              </a:spcBef>
              <a:buNone/>
            </a:pPr>
            <a:endParaRPr lang="en-US" sz="2400" b="1" dirty="0" smtClean="0"/>
          </a:p>
          <a:p>
            <a:pPr marL="349250" lvl="1" indent="0">
              <a:spcBef>
                <a:spcPts val="1200"/>
              </a:spcBef>
              <a:buNone/>
            </a:pPr>
            <a:r>
              <a:rPr lang="en-US" sz="2400" b="1" dirty="0" smtClean="0"/>
              <a:t>EMPIRICAL QUANTILE MAPPING </a:t>
            </a:r>
            <a:r>
              <a:rPr lang="en-US" sz="2400" dirty="0" smtClean="0"/>
              <a:t>(BCSD)</a:t>
            </a:r>
          </a:p>
          <a:p>
            <a:pPr lvl="1"/>
            <a:r>
              <a:rPr lang="en-US" sz="2400" dirty="0" smtClean="0"/>
              <a:t>Temperature: </a:t>
            </a:r>
            <a:r>
              <a:rPr lang="en-US" sz="2400" dirty="0"/>
              <a:t>More so in mid to low latitudes than high </a:t>
            </a:r>
            <a:r>
              <a:rPr lang="en-US" sz="2400" dirty="0" smtClean="0"/>
              <a:t>latitudes</a:t>
            </a:r>
          </a:p>
          <a:p>
            <a:pPr lvl="1"/>
            <a:r>
              <a:rPr lang="en-US" sz="2400" dirty="0" smtClean="0"/>
              <a:t>Precipitation: Excellent until 90</a:t>
            </a:r>
            <a:r>
              <a:rPr lang="en-US" sz="2400" baseline="30000" dirty="0" smtClean="0"/>
              <a:t>th</a:t>
            </a:r>
            <a:r>
              <a:rPr lang="en-US" sz="2400" dirty="0" smtClean="0"/>
              <a:t> percentile, then rapid degradation</a:t>
            </a:r>
          </a:p>
          <a:p>
            <a:pPr lvl="1"/>
            <a:endParaRPr lang="en-US" dirty="0" smtClean="0"/>
          </a:p>
          <a:p>
            <a:pPr lvl="1"/>
            <a:endParaRPr lang="en-US" dirty="0"/>
          </a:p>
        </p:txBody>
      </p:sp>
    </p:spTree>
    <p:extLst>
      <p:ext uri="{BB962C8B-B14F-4D97-AF65-F5344CB8AC3E}">
        <p14:creationId xmlns:p14="http://schemas.microsoft.com/office/powerpoint/2010/main" val="268003707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the stationarity assumption hold?</a:t>
            </a:r>
            <a:endParaRPr lang="en-US" dirty="0"/>
          </a:p>
        </p:txBody>
      </p:sp>
      <p:sp>
        <p:nvSpPr>
          <p:cNvPr id="3" name="Content Placeholder 2"/>
          <p:cNvSpPr>
            <a:spLocks noGrp="1"/>
          </p:cNvSpPr>
          <p:nvPr>
            <p:ph idx="1"/>
          </p:nvPr>
        </p:nvSpPr>
        <p:spPr>
          <a:xfrm>
            <a:off x="313765" y="1580444"/>
            <a:ext cx="8411135" cy="5111680"/>
          </a:xfrm>
        </p:spPr>
        <p:txBody>
          <a:bodyPr>
            <a:normAutofit/>
          </a:bodyPr>
          <a:lstStyle/>
          <a:p>
            <a:pPr marL="349250" lvl="1" indent="0">
              <a:spcBef>
                <a:spcPts val="1200"/>
              </a:spcBef>
              <a:buNone/>
            </a:pPr>
            <a:r>
              <a:rPr lang="en-US" sz="2400" b="1" dirty="0" smtClean="0"/>
              <a:t>PARAMETRIC QUANTILE MAPPING </a:t>
            </a:r>
            <a:r>
              <a:rPr lang="en-US" sz="2400" dirty="0" smtClean="0"/>
              <a:t>(ARRM v1)</a:t>
            </a:r>
            <a:endParaRPr lang="en-US" sz="2400" dirty="0"/>
          </a:p>
          <a:p>
            <a:pPr lvl="1"/>
            <a:r>
              <a:rPr lang="en-US" sz="2400" dirty="0"/>
              <a:t>Temperature: </a:t>
            </a:r>
            <a:r>
              <a:rPr lang="en-US" sz="2400" dirty="0" smtClean="0"/>
              <a:t>Better inland </a:t>
            </a:r>
            <a:r>
              <a:rPr lang="en-US" sz="2400" dirty="0"/>
              <a:t>than in coastal regions and </a:t>
            </a:r>
            <a:r>
              <a:rPr lang="en-US" sz="2400" dirty="0" smtClean="0"/>
              <a:t>winter </a:t>
            </a:r>
            <a:r>
              <a:rPr lang="en-US" sz="2400" dirty="0"/>
              <a:t>than </a:t>
            </a:r>
            <a:r>
              <a:rPr lang="en-US" sz="2400" dirty="0" smtClean="0"/>
              <a:t>summer</a:t>
            </a:r>
            <a:endParaRPr lang="en-US" sz="2400" dirty="0"/>
          </a:p>
          <a:p>
            <a:pPr lvl="1"/>
            <a:r>
              <a:rPr lang="en-US" sz="2400" dirty="0"/>
              <a:t>Precipitation: </a:t>
            </a:r>
            <a:r>
              <a:rPr lang="en-US" sz="2400" dirty="0" smtClean="0"/>
              <a:t>Reasonable until </a:t>
            </a:r>
            <a:r>
              <a:rPr lang="en-US" sz="2400" dirty="0"/>
              <a:t>the 99</a:t>
            </a:r>
            <a:r>
              <a:rPr lang="en-US" sz="2400" baseline="30000" dirty="0"/>
              <a:t>th</a:t>
            </a:r>
            <a:r>
              <a:rPr lang="en-US" sz="2400" dirty="0"/>
              <a:t> percentile, </a:t>
            </a:r>
            <a:r>
              <a:rPr lang="en-US" sz="2400" dirty="0" smtClean="0"/>
              <a:t>less </a:t>
            </a:r>
            <a:r>
              <a:rPr lang="en-US" sz="2400" dirty="0"/>
              <a:t>so in equatorial regions</a:t>
            </a:r>
          </a:p>
          <a:p>
            <a:pPr marL="349250" lvl="1" indent="0">
              <a:spcBef>
                <a:spcPts val="1200"/>
              </a:spcBef>
              <a:buNone/>
            </a:pPr>
            <a:endParaRPr lang="en-US" sz="2400" b="1" dirty="0" smtClean="0">
              <a:solidFill>
                <a:srgbClr val="7A9610"/>
              </a:solidFill>
            </a:endParaRPr>
          </a:p>
          <a:p>
            <a:pPr marL="349250" lvl="1" indent="0">
              <a:spcBef>
                <a:spcPts val="1200"/>
              </a:spcBef>
              <a:buNone/>
            </a:pPr>
            <a:r>
              <a:rPr lang="en-US" sz="2400" b="1" dirty="0" smtClean="0">
                <a:solidFill>
                  <a:srgbClr val="7A9610"/>
                </a:solidFill>
              </a:rPr>
              <a:t>NON-PARAMETRIC MAPPING </a:t>
            </a:r>
            <a:r>
              <a:rPr lang="en-US" sz="2400" dirty="0" smtClean="0">
                <a:solidFill>
                  <a:srgbClr val="7A9610"/>
                </a:solidFill>
              </a:rPr>
              <a:t>(ARRM v2)</a:t>
            </a:r>
          </a:p>
          <a:p>
            <a:pPr lvl="1"/>
            <a:r>
              <a:rPr lang="en-US" sz="2400" dirty="0" smtClean="0">
                <a:solidFill>
                  <a:srgbClr val="7A9610"/>
                </a:solidFill>
              </a:rPr>
              <a:t>Temperature: Shows </a:t>
            </a:r>
            <a:r>
              <a:rPr lang="en-US" sz="2400" dirty="0">
                <a:solidFill>
                  <a:srgbClr val="7A9610"/>
                </a:solidFill>
              </a:rPr>
              <a:t>improvement in many </a:t>
            </a:r>
            <a:r>
              <a:rPr lang="en-US" sz="2400" dirty="0" smtClean="0">
                <a:solidFill>
                  <a:srgbClr val="7A9610"/>
                </a:solidFill>
              </a:rPr>
              <a:t>regions, particularly at </a:t>
            </a:r>
            <a:r>
              <a:rPr lang="en-US" sz="2400" dirty="0">
                <a:solidFill>
                  <a:srgbClr val="7A9610"/>
                </a:solidFill>
              </a:rPr>
              <a:t>the tails of the distribution</a:t>
            </a:r>
          </a:p>
          <a:p>
            <a:pPr lvl="1"/>
            <a:r>
              <a:rPr lang="en-US" sz="2400" dirty="0">
                <a:solidFill>
                  <a:srgbClr val="7A9610"/>
                </a:solidFill>
              </a:rPr>
              <a:t>Still a </a:t>
            </a:r>
            <a:r>
              <a:rPr lang="en-US" sz="2400" dirty="0" smtClean="0">
                <a:solidFill>
                  <a:srgbClr val="7A9610"/>
                </a:solidFill>
              </a:rPr>
              <a:t>bias in </a:t>
            </a:r>
            <a:r>
              <a:rPr lang="en-US" sz="2400" dirty="0">
                <a:solidFill>
                  <a:srgbClr val="7A9610"/>
                </a:solidFill>
              </a:rPr>
              <a:t>very varied topographic regions (e.g. Himalayas)</a:t>
            </a:r>
          </a:p>
          <a:p>
            <a:pPr lvl="1"/>
            <a:endParaRPr lang="en-US" sz="2400" dirty="0" smtClean="0"/>
          </a:p>
          <a:p>
            <a:pPr lvl="1"/>
            <a:endParaRPr lang="en-US" sz="2400" dirty="0"/>
          </a:p>
        </p:txBody>
      </p:sp>
    </p:spTree>
    <p:extLst>
      <p:ext uri="{BB962C8B-B14F-4D97-AF65-F5344CB8AC3E}">
        <p14:creationId xmlns:p14="http://schemas.microsoft.com/office/powerpoint/2010/main" val="4168340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373530" y="1255666"/>
            <a:ext cx="8540284" cy="5602334"/>
          </a:xfrm>
        </p:spPr>
        <p:txBody>
          <a:bodyPr>
            <a:noAutofit/>
          </a:bodyPr>
          <a:lstStyle/>
          <a:p>
            <a:pPr>
              <a:spcBef>
                <a:spcPts val="1400"/>
              </a:spcBef>
            </a:pPr>
            <a:r>
              <a:rPr lang="en-US" sz="2300" dirty="0" smtClean="0"/>
              <a:t>The “perfect model” framework for evaluating downscaling methods consistently identifies geographic locations and quantiles at which the stationarity assumption is violated.</a:t>
            </a:r>
          </a:p>
          <a:p>
            <a:pPr>
              <a:spcBef>
                <a:spcPts val="1400"/>
              </a:spcBef>
            </a:pPr>
            <a:r>
              <a:rPr lang="en-US" sz="2300" dirty="0" smtClean="0"/>
              <a:t>For temperature, all ESDMs show reasonable stationarity in the middle of the distribution in most regions but degrade toward the tails and at high latitudes, especially for simpler methods.</a:t>
            </a:r>
          </a:p>
          <a:p>
            <a:pPr>
              <a:spcBef>
                <a:spcPts val="1400"/>
              </a:spcBef>
            </a:pPr>
            <a:r>
              <a:rPr lang="en-US" sz="2300" dirty="0" smtClean="0"/>
              <a:t>For precipitation, methods show sharp differences depending on the quantile of the distribution. This has important implications for application of ESDM output to impact assessment.</a:t>
            </a:r>
          </a:p>
          <a:p>
            <a:pPr>
              <a:spcBef>
                <a:spcPts val="1400"/>
              </a:spcBef>
            </a:pPr>
            <a:r>
              <a:rPr lang="en-US" sz="2300" dirty="0" smtClean="0"/>
              <a:t>Using the “perfect model” framework as a development tool has created an ESDM with biases at least equal to, and generally lower than, its predecessor; upcoming research will test ARRMv2 biases in precipitation and relative humidity.</a:t>
            </a:r>
          </a:p>
        </p:txBody>
      </p:sp>
    </p:spTree>
    <p:extLst>
      <p:ext uri="{BB962C8B-B14F-4D97-AF65-F5344CB8AC3E}">
        <p14:creationId xmlns:p14="http://schemas.microsoft.com/office/powerpoint/2010/main" val="163603124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 the climate data exercise, we are using:</a:t>
            </a:r>
            <a:endParaRPr lang="en-US" dirty="0"/>
          </a:p>
        </p:txBody>
      </p:sp>
      <p:sp>
        <p:nvSpPr>
          <p:cNvPr id="3" name="Content Placeholder 2"/>
          <p:cNvSpPr>
            <a:spLocks noGrp="1"/>
          </p:cNvSpPr>
          <p:nvPr>
            <p:ph idx="1"/>
          </p:nvPr>
        </p:nvSpPr>
        <p:spPr/>
        <p:txBody>
          <a:bodyPr>
            <a:normAutofit/>
          </a:bodyPr>
          <a:lstStyle/>
          <a:p>
            <a:r>
              <a:rPr lang="en-US" dirty="0" smtClean="0"/>
              <a:t>6 CMIP5 Global Climate Models (GCMs), selected for their ability to reproduce the Indian Monsoon and their long development history</a:t>
            </a:r>
          </a:p>
          <a:p>
            <a:pPr lvl="1"/>
            <a:r>
              <a:rPr lang="en-US" dirty="0" smtClean="0"/>
              <a:t>CCSM4</a:t>
            </a:r>
          </a:p>
          <a:p>
            <a:pPr lvl="1"/>
            <a:r>
              <a:rPr lang="en-US" dirty="0" smtClean="0"/>
              <a:t>GFDL-ESM2G</a:t>
            </a:r>
          </a:p>
          <a:p>
            <a:pPr lvl="1"/>
            <a:r>
              <a:rPr lang="en-US" dirty="0" smtClean="0"/>
              <a:t>IPSL-CM5A-LR</a:t>
            </a:r>
          </a:p>
          <a:p>
            <a:pPr lvl="1"/>
            <a:r>
              <a:rPr lang="en-US" dirty="0" smtClean="0"/>
              <a:t>MIROC5</a:t>
            </a:r>
          </a:p>
          <a:p>
            <a:pPr lvl="1"/>
            <a:r>
              <a:rPr lang="en-US" dirty="0" smtClean="0"/>
              <a:t>MPI-ESM-LR</a:t>
            </a:r>
          </a:p>
          <a:p>
            <a:pPr lvl="1"/>
            <a:r>
              <a:rPr lang="en-US" dirty="0" smtClean="0"/>
              <a:t>MRI-CGCM3</a:t>
            </a:r>
          </a:p>
          <a:p>
            <a:r>
              <a:rPr lang="en-US" dirty="0" smtClean="0"/>
              <a:t>2 future Representative Concentration Pathways (RCPs)</a:t>
            </a:r>
          </a:p>
          <a:p>
            <a:pPr lvl="1"/>
            <a:r>
              <a:rPr lang="en-US" dirty="0" smtClean="0"/>
              <a:t>The higher RCP 8.5</a:t>
            </a:r>
          </a:p>
          <a:p>
            <a:pPr lvl="1"/>
            <a:r>
              <a:rPr lang="en-US" dirty="0" smtClean="0"/>
              <a:t>The mid-low RCP 4.5</a:t>
            </a:r>
            <a:endParaRPr lang="en-US" dirty="0"/>
          </a:p>
          <a:p>
            <a:pPr lvl="1"/>
            <a:endParaRPr lang="en-US" dirty="0"/>
          </a:p>
        </p:txBody>
      </p:sp>
    </p:spTree>
    <p:extLst>
      <p:ext uri="{BB962C8B-B14F-4D97-AF65-F5344CB8AC3E}">
        <p14:creationId xmlns:p14="http://schemas.microsoft.com/office/powerpoint/2010/main" val="13184895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Two Future Scenarios: Higher and Lower</a:t>
            </a:r>
          </a:p>
        </p:txBody>
      </p:sp>
      <p:pic>
        <p:nvPicPr>
          <p:cNvPr id="4" name="Picture 3"/>
          <p:cNvPicPr>
            <a:picLocks noChangeAspect="1"/>
          </p:cNvPicPr>
          <p:nvPr/>
        </p:nvPicPr>
        <p:blipFill>
          <a:blip r:embed="rId2"/>
          <a:stretch>
            <a:fillRect/>
          </a:stretch>
        </p:blipFill>
        <p:spPr>
          <a:xfrm>
            <a:off x="1301850" y="1319501"/>
            <a:ext cx="7491725" cy="5105472"/>
          </a:xfrm>
          <a:prstGeom prst="rect">
            <a:avLst/>
          </a:prstGeom>
        </p:spPr>
      </p:pic>
      <p:sp>
        <p:nvSpPr>
          <p:cNvPr id="5" name="Left Arrow 4"/>
          <p:cNvSpPr/>
          <p:nvPr/>
        </p:nvSpPr>
        <p:spPr>
          <a:xfrm>
            <a:off x="6996534" y="1319501"/>
            <a:ext cx="952470" cy="717253"/>
          </a:xfrm>
          <a:prstGeom prst="leftArrow">
            <a:avLst/>
          </a:prstGeom>
          <a:solidFill>
            <a:srgbClr val="974F27"/>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996534" y="2036754"/>
            <a:ext cx="2022528" cy="3416320"/>
          </a:xfrm>
          <a:prstGeom prst="rect">
            <a:avLst/>
          </a:prstGeom>
          <a:noFill/>
        </p:spPr>
        <p:txBody>
          <a:bodyPr wrap="square" rtlCol="0">
            <a:spAutoFit/>
          </a:bodyPr>
          <a:lstStyle/>
          <a:p>
            <a:r>
              <a:rPr lang="en-US" dirty="0" smtClean="0"/>
              <a:t>Continued reliance on fossil fuels, </a:t>
            </a:r>
          </a:p>
          <a:p>
            <a:r>
              <a:rPr lang="en-US" dirty="0" smtClean="0"/>
              <a:t>but with much greater efficiency than today.</a:t>
            </a:r>
          </a:p>
          <a:p>
            <a:endParaRPr lang="en-US" dirty="0"/>
          </a:p>
          <a:p>
            <a:r>
              <a:rPr lang="en-US" dirty="0" smtClean="0"/>
              <a:t>Developed nations’ emissions peak, then decline, while developing nations’ emissions growth continues.</a:t>
            </a:r>
            <a:endParaRPr lang="en-US" dirty="0"/>
          </a:p>
        </p:txBody>
      </p:sp>
    </p:spTree>
    <p:extLst>
      <p:ext uri="{BB962C8B-B14F-4D97-AF65-F5344CB8AC3E}">
        <p14:creationId xmlns:p14="http://schemas.microsoft.com/office/powerpoint/2010/main" val="1070742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 Future Scenarios: Higher and Lower</a:t>
            </a:r>
            <a:endParaRPr lang="en-US" dirty="0"/>
          </a:p>
        </p:txBody>
      </p:sp>
      <p:pic>
        <p:nvPicPr>
          <p:cNvPr id="4" name="Picture 3"/>
          <p:cNvPicPr>
            <a:picLocks noChangeAspect="1"/>
          </p:cNvPicPr>
          <p:nvPr/>
        </p:nvPicPr>
        <p:blipFill>
          <a:blip r:embed="rId2"/>
          <a:stretch>
            <a:fillRect/>
          </a:stretch>
        </p:blipFill>
        <p:spPr>
          <a:xfrm>
            <a:off x="1301850" y="1319501"/>
            <a:ext cx="7491725" cy="5105472"/>
          </a:xfrm>
          <a:prstGeom prst="rect">
            <a:avLst/>
          </a:prstGeom>
        </p:spPr>
      </p:pic>
      <p:sp>
        <p:nvSpPr>
          <p:cNvPr id="5" name="Left Arrow 4"/>
          <p:cNvSpPr/>
          <p:nvPr/>
        </p:nvSpPr>
        <p:spPr>
          <a:xfrm>
            <a:off x="6996534" y="4376189"/>
            <a:ext cx="952470" cy="717253"/>
          </a:xfrm>
          <a:prstGeom prst="leftArrow">
            <a:avLst/>
          </a:prstGeom>
          <a:solidFill>
            <a:srgbClr val="375F9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996534" y="1707523"/>
            <a:ext cx="2147466" cy="2585323"/>
          </a:xfrm>
          <a:prstGeom prst="rect">
            <a:avLst/>
          </a:prstGeom>
          <a:noFill/>
        </p:spPr>
        <p:txBody>
          <a:bodyPr wrap="square" rtlCol="0">
            <a:spAutoFit/>
          </a:bodyPr>
          <a:lstStyle/>
          <a:p>
            <a:r>
              <a:rPr lang="en-US" dirty="0" smtClean="0"/>
              <a:t>Transition to alternative energy sources.</a:t>
            </a:r>
          </a:p>
          <a:p>
            <a:r>
              <a:rPr lang="en-US" dirty="0" smtClean="0"/>
              <a:t>Developed nations reduce emissions ~80% by 2050</a:t>
            </a:r>
          </a:p>
          <a:p>
            <a:r>
              <a:rPr lang="en-US" dirty="0" smtClean="0"/>
              <a:t>Developing nations participate in emission reductions.</a:t>
            </a:r>
            <a:endParaRPr lang="en-US" dirty="0"/>
          </a:p>
        </p:txBody>
      </p:sp>
    </p:spTree>
    <p:extLst>
      <p:ext uri="{BB962C8B-B14F-4D97-AF65-F5344CB8AC3E}">
        <p14:creationId xmlns:p14="http://schemas.microsoft.com/office/powerpoint/2010/main" val="21470988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Stationarity assumption</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a:t>One critical assumption implicit to all ESD methods is that of </a:t>
            </a:r>
            <a:r>
              <a:rPr lang="en-US" sz="2400" b="1" dirty="0"/>
              <a:t>statistical </a:t>
            </a:r>
            <a:r>
              <a:rPr lang="en-US" sz="2400" b="1" dirty="0" smtClean="0"/>
              <a:t>stationarity</a:t>
            </a:r>
            <a:r>
              <a:rPr lang="en-US" sz="2400" dirty="0"/>
              <a:t>, which presumes the statistical relationships between GCM output and observed climate data </a:t>
            </a:r>
            <a:r>
              <a:rPr lang="en-US" sz="2400" dirty="0" smtClean="0"/>
              <a:t>remain </a:t>
            </a:r>
            <a:r>
              <a:rPr lang="en-US" sz="2400" dirty="0"/>
              <a:t>constant over </a:t>
            </a:r>
            <a:r>
              <a:rPr lang="en-US" sz="2400" dirty="0" smtClean="0"/>
              <a:t>time.</a:t>
            </a:r>
          </a:p>
        </p:txBody>
      </p:sp>
    </p:spTree>
    <p:extLst>
      <p:ext uri="{BB962C8B-B14F-4D97-AF65-F5344CB8AC3E}">
        <p14:creationId xmlns:p14="http://schemas.microsoft.com/office/powerpoint/2010/main" val="110221834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 the climate data exercise, we are using:</a:t>
            </a:r>
            <a:endParaRPr lang="en-US" dirty="0"/>
          </a:p>
        </p:txBody>
      </p:sp>
      <p:sp>
        <p:nvSpPr>
          <p:cNvPr id="3" name="Content Placeholder 2"/>
          <p:cNvSpPr>
            <a:spLocks noGrp="1"/>
          </p:cNvSpPr>
          <p:nvPr>
            <p:ph idx="1"/>
          </p:nvPr>
        </p:nvSpPr>
        <p:spPr/>
        <p:txBody>
          <a:bodyPr>
            <a:normAutofit/>
          </a:bodyPr>
          <a:lstStyle/>
          <a:p>
            <a:r>
              <a:rPr lang="en-US" dirty="0" smtClean="0"/>
              <a:t>6 CMIP5 Global Climate Models (GCMs), selected for their ability to reproduce the Indian Monsoon and their long development history</a:t>
            </a:r>
          </a:p>
          <a:p>
            <a:r>
              <a:rPr lang="en-US" dirty="0" smtClean="0"/>
              <a:t>2 future Representative Concentration Pathways (RCPs)</a:t>
            </a:r>
          </a:p>
          <a:p>
            <a:r>
              <a:rPr lang="en-US" dirty="0">
                <a:solidFill>
                  <a:srgbClr val="000000"/>
                </a:solidFill>
              </a:rPr>
              <a:t>3 variables: daily maximum and minimum temperature, 24 hour cumulative precipitation</a:t>
            </a:r>
          </a:p>
          <a:p>
            <a:endParaRPr lang="en-US" dirty="0" smtClean="0"/>
          </a:p>
          <a:p>
            <a:pPr marL="349250" lvl="1" indent="0">
              <a:buNone/>
            </a:pPr>
            <a:endParaRPr lang="en-US" dirty="0"/>
          </a:p>
        </p:txBody>
      </p:sp>
    </p:spTree>
    <p:extLst>
      <p:ext uri="{BB962C8B-B14F-4D97-AF65-F5344CB8AC3E}">
        <p14:creationId xmlns:p14="http://schemas.microsoft.com/office/powerpoint/2010/main" val="297074053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 the climate data exercise, we are using:</a:t>
            </a:r>
            <a:endParaRPr lang="en-US" dirty="0"/>
          </a:p>
        </p:txBody>
      </p:sp>
      <p:pic>
        <p:nvPicPr>
          <p:cNvPr id="5" name="Picture 4"/>
          <p:cNvPicPr>
            <a:picLocks noChangeAspect="1"/>
          </p:cNvPicPr>
          <p:nvPr/>
        </p:nvPicPr>
        <p:blipFill rotWithShape="1">
          <a:blip r:embed="rId2"/>
          <a:srcRect t="3326" b="22016"/>
          <a:stretch/>
        </p:blipFill>
        <p:spPr>
          <a:xfrm>
            <a:off x="465667" y="1322556"/>
            <a:ext cx="5305778" cy="5126221"/>
          </a:xfrm>
          <a:prstGeom prst="rect">
            <a:avLst/>
          </a:prstGeom>
        </p:spPr>
      </p:pic>
      <p:sp>
        <p:nvSpPr>
          <p:cNvPr id="6" name="Rectangle 5"/>
          <p:cNvSpPr/>
          <p:nvPr/>
        </p:nvSpPr>
        <p:spPr>
          <a:xfrm>
            <a:off x="5983111" y="1790889"/>
            <a:ext cx="2723445" cy="3785652"/>
          </a:xfrm>
          <a:prstGeom prst="rect">
            <a:avLst/>
          </a:prstGeom>
        </p:spPr>
        <p:txBody>
          <a:bodyPr wrap="square">
            <a:spAutoFit/>
          </a:bodyPr>
          <a:lstStyle/>
          <a:p>
            <a:r>
              <a:rPr lang="en-US" sz="2400" dirty="0" smtClean="0"/>
              <a:t>64 out of 79 long-term weather stations that have sufficient daily maximum and minimum temperature and 24 hour cumulative precipitation to be downscaled</a:t>
            </a:r>
            <a:endParaRPr lang="en-US" sz="2400" dirty="0"/>
          </a:p>
        </p:txBody>
      </p:sp>
    </p:spTree>
    <p:extLst>
      <p:ext uri="{BB962C8B-B14F-4D97-AF65-F5344CB8AC3E}">
        <p14:creationId xmlns:p14="http://schemas.microsoft.com/office/powerpoint/2010/main" val="275874079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 the climate data exercise, we are using:</a:t>
            </a:r>
            <a:endParaRPr lang="en-US" dirty="0"/>
          </a:p>
        </p:txBody>
      </p:sp>
      <p:sp>
        <p:nvSpPr>
          <p:cNvPr id="3" name="Content Placeholder 2"/>
          <p:cNvSpPr>
            <a:spLocks noGrp="1"/>
          </p:cNvSpPr>
          <p:nvPr>
            <p:ph idx="1"/>
          </p:nvPr>
        </p:nvSpPr>
        <p:spPr/>
        <p:txBody>
          <a:bodyPr>
            <a:normAutofit/>
          </a:bodyPr>
          <a:lstStyle/>
          <a:p>
            <a:r>
              <a:rPr lang="en-US" dirty="0" smtClean="0"/>
              <a:t>6 CMIP5 Global Climate Models (GCMs), selected for their ability to reproduce the Indian Monsoon and their long development history</a:t>
            </a:r>
          </a:p>
          <a:p>
            <a:r>
              <a:rPr lang="en-US" dirty="0" smtClean="0"/>
              <a:t>2 future Representative Concentration Pathways (RCPs)</a:t>
            </a:r>
          </a:p>
          <a:p>
            <a:r>
              <a:rPr lang="en-US" dirty="0"/>
              <a:t>3 variables: daily maximum and minimum temperature, 24 hour cumulative precipitation</a:t>
            </a:r>
          </a:p>
          <a:p>
            <a:r>
              <a:rPr lang="en-US" dirty="0" smtClean="0">
                <a:solidFill>
                  <a:schemeClr val="tx1"/>
                </a:solidFill>
              </a:rPr>
              <a:t>64 out of 79 weather stations</a:t>
            </a:r>
          </a:p>
          <a:p>
            <a:r>
              <a:rPr lang="en-US" dirty="0" smtClean="0">
                <a:solidFill>
                  <a:schemeClr val="tx1"/>
                </a:solidFill>
              </a:rPr>
              <a:t>2 sets of downscaled projections</a:t>
            </a:r>
          </a:p>
          <a:p>
            <a:pPr lvl="1"/>
            <a:r>
              <a:rPr lang="en-US" dirty="0" smtClean="0">
                <a:solidFill>
                  <a:schemeClr val="tx1"/>
                </a:solidFill>
              </a:rPr>
              <a:t>Projections for individual weather stations, downscaled using ARRMv2 (for temperature) and ARRMv1 (for precipitation)</a:t>
            </a:r>
          </a:p>
          <a:p>
            <a:pPr lvl="1"/>
            <a:r>
              <a:rPr lang="en-US" dirty="0" smtClean="0">
                <a:solidFill>
                  <a:schemeClr val="tx1"/>
                </a:solidFill>
              </a:rPr>
              <a:t>Gridded projections covering all of India, downscaled using NASA NEX</a:t>
            </a:r>
          </a:p>
          <a:p>
            <a:endParaRPr lang="en-US" dirty="0" smtClean="0"/>
          </a:p>
          <a:p>
            <a:pPr marL="349250" lvl="1" indent="0">
              <a:buNone/>
            </a:pPr>
            <a:endParaRPr lang="en-US" dirty="0"/>
          </a:p>
        </p:txBody>
      </p:sp>
    </p:spTree>
    <p:extLst>
      <p:ext uri="{BB962C8B-B14F-4D97-AF65-F5344CB8AC3E}">
        <p14:creationId xmlns:p14="http://schemas.microsoft.com/office/powerpoint/2010/main" val="190554145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400" dirty="0" smtClean="0"/>
              <a:t>THANK YOU!</a:t>
            </a:r>
            <a:endParaRPr lang="en-US" sz="4400" dirty="0"/>
          </a:p>
        </p:txBody>
      </p:sp>
      <p:sp>
        <p:nvSpPr>
          <p:cNvPr id="5" name="Subtitle 4"/>
          <p:cNvSpPr>
            <a:spLocks noGrp="1"/>
          </p:cNvSpPr>
          <p:nvPr>
            <p:ph type="subTitle" idx="1"/>
          </p:nvPr>
        </p:nvSpPr>
        <p:spPr/>
        <p:txBody>
          <a:bodyPr>
            <a:normAutofit/>
          </a:bodyPr>
          <a:lstStyle/>
          <a:p>
            <a:r>
              <a:rPr lang="en-US" sz="4400" dirty="0" smtClean="0"/>
              <a:t> </a:t>
            </a:r>
            <a:endParaRPr lang="en-US" sz="4400" dirty="0"/>
          </a:p>
        </p:txBody>
      </p:sp>
    </p:spTree>
    <p:extLst>
      <p:ext uri="{BB962C8B-B14F-4D97-AF65-F5344CB8AC3E}">
        <p14:creationId xmlns:p14="http://schemas.microsoft.com/office/powerpoint/2010/main" val="14958042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Stationarity assumption</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a:t>One critical assumption implicit to all ESD methods is that of </a:t>
            </a:r>
            <a:r>
              <a:rPr lang="en-US" sz="2400" b="1" dirty="0"/>
              <a:t>statistical </a:t>
            </a:r>
            <a:r>
              <a:rPr lang="en-US" sz="2400" b="1" dirty="0" smtClean="0"/>
              <a:t>stationarity</a:t>
            </a:r>
            <a:r>
              <a:rPr lang="en-US" sz="2400" dirty="0"/>
              <a:t>, which presumes the statistical relationships between GCM output and observed climate data </a:t>
            </a:r>
            <a:r>
              <a:rPr lang="en-US" sz="2400" dirty="0" smtClean="0"/>
              <a:t>remain </a:t>
            </a:r>
            <a:r>
              <a:rPr lang="en-US" sz="2400" dirty="0"/>
              <a:t>constant over </a:t>
            </a:r>
            <a:r>
              <a:rPr lang="en-US" sz="2400" dirty="0" smtClean="0"/>
              <a:t>time.</a:t>
            </a:r>
          </a:p>
        </p:txBody>
      </p:sp>
      <p:pic>
        <p:nvPicPr>
          <p:cNvPr id="4" name="Picture 3" descr="Screen Shot 2016-10-03 at 11.43.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333" y="2912533"/>
            <a:ext cx="6022815" cy="3945467"/>
          </a:xfrm>
          <a:prstGeom prst="rect">
            <a:avLst/>
          </a:prstGeom>
        </p:spPr>
      </p:pic>
    </p:spTree>
    <p:extLst>
      <p:ext uri="{BB962C8B-B14F-4D97-AF65-F5344CB8AC3E}">
        <p14:creationId xmlns:p14="http://schemas.microsoft.com/office/powerpoint/2010/main" val="3225225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9175" y="309095"/>
            <a:ext cx="8815295" cy="6369611"/>
          </a:xfrm>
        </p:spPr>
        <p:txBody>
          <a:bodyPr>
            <a:noAutofit/>
          </a:bodyPr>
          <a:lstStyle/>
          <a:p>
            <a:pPr marL="0" indent="0">
              <a:buNone/>
            </a:pPr>
            <a:r>
              <a:rPr lang="en-US" sz="2600" b="1" dirty="0" smtClean="0"/>
              <a:t>ESDMs are traditionally evaluated on the historical period.</a:t>
            </a:r>
          </a:p>
          <a:p>
            <a:r>
              <a:rPr lang="en-US" sz="2600" dirty="0" smtClean="0"/>
              <a:t>By dividing the historical record up into training and validation periods, producing downscaled output for a period that can be compared with independent observations</a:t>
            </a:r>
          </a:p>
          <a:p>
            <a:r>
              <a:rPr lang="en-US" sz="2400" dirty="0" smtClean="0">
                <a:solidFill>
                  <a:srgbClr val="BF4113"/>
                </a:solidFill>
              </a:rPr>
              <a:t>But how do we know </a:t>
            </a:r>
            <a:r>
              <a:rPr lang="en-US" sz="2400" dirty="0">
                <a:solidFill>
                  <a:srgbClr val="BF4113"/>
                </a:solidFill>
              </a:rPr>
              <a:t>if the model will perform equally well on future data? Will the stationarity assumption hold</a:t>
            </a:r>
            <a:r>
              <a:rPr lang="en-US" sz="2400" dirty="0" smtClean="0">
                <a:solidFill>
                  <a:srgbClr val="BF4113"/>
                </a:solidFill>
              </a:rPr>
              <a:t>?</a:t>
            </a:r>
          </a:p>
        </p:txBody>
      </p:sp>
    </p:spTree>
    <p:extLst>
      <p:ext uri="{BB962C8B-B14F-4D97-AF65-F5344CB8AC3E}">
        <p14:creationId xmlns:p14="http://schemas.microsoft.com/office/powerpoint/2010/main" val="40627667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9175" y="309095"/>
            <a:ext cx="8815295" cy="6369611"/>
          </a:xfrm>
        </p:spPr>
        <p:txBody>
          <a:bodyPr>
            <a:noAutofit/>
          </a:bodyPr>
          <a:lstStyle/>
          <a:p>
            <a:pPr marL="0" indent="0">
              <a:buNone/>
            </a:pPr>
            <a:r>
              <a:rPr lang="en-US" sz="2600" b="1" dirty="0" smtClean="0">
                <a:solidFill>
                  <a:schemeClr val="bg1">
                    <a:lumMod val="50000"/>
                  </a:schemeClr>
                </a:solidFill>
              </a:rPr>
              <a:t>ESDMs are traditionally evaluated on the historical period.</a:t>
            </a:r>
          </a:p>
          <a:p>
            <a:r>
              <a:rPr lang="en-US" sz="2600" dirty="0" smtClean="0">
                <a:solidFill>
                  <a:schemeClr val="bg1">
                    <a:lumMod val="50000"/>
                  </a:schemeClr>
                </a:solidFill>
              </a:rPr>
              <a:t>By dividing the historical record up into training and validation periods, producing downscaled output for a period that can be compared with independent observations</a:t>
            </a:r>
          </a:p>
          <a:p>
            <a:r>
              <a:rPr lang="en-US" sz="2400" dirty="0">
                <a:solidFill>
                  <a:srgbClr val="BF4113"/>
                </a:solidFill>
              </a:rPr>
              <a:t>But </a:t>
            </a:r>
            <a:r>
              <a:rPr lang="en-US" sz="2400" dirty="0" smtClean="0">
                <a:solidFill>
                  <a:srgbClr val="BF4113"/>
                </a:solidFill>
              </a:rPr>
              <a:t>how do we know </a:t>
            </a:r>
            <a:r>
              <a:rPr lang="en-US" sz="2400" dirty="0">
                <a:solidFill>
                  <a:srgbClr val="BF4113"/>
                </a:solidFill>
              </a:rPr>
              <a:t>if the model will perform equally well on future data? Will the stationarity assumption hold</a:t>
            </a:r>
            <a:r>
              <a:rPr lang="en-US" sz="2400" dirty="0" smtClean="0">
                <a:solidFill>
                  <a:srgbClr val="BF4113"/>
                </a:solidFill>
              </a:rPr>
              <a:t>?</a:t>
            </a:r>
          </a:p>
          <a:p>
            <a:pPr marL="0" indent="0">
              <a:buNone/>
            </a:pPr>
            <a:r>
              <a:rPr lang="en-US" sz="2600" b="1" dirty="0" smtClean="0"/>
              <a:t>We have developed a new “perfect model” framework to evaluate ESDMs and tests for stationarity </a:t>
            </a:r>
            <a:r>
              <a:rPr lang="en-US" sz="2600" b="1" i="1" dirty="0" smtClean="0"/>
              <a:t>in the future.</a:t>
            </a:r>
          </a:p>
          <a:p>
            <a:r>
              <a:rPr lang="en-US" sz="2600" dirty="0" smtClean="0"/>
              <a:t>Using high-resolution GCM output as “observations” for the future, the ESDM is trained on historical high-resolution output and generates future projections that are compared with the dynamically-generated high-resolution projections.</a:t>
            </a:r>
            <a:endParaRPr lang="en-US" sz="2600" dirty="0"/>
          </a:p>
        </p:txBody>
      </p:sp>
    </p:spTree>
    <p:extLst>
      <p:ext uri="{BB962C8B-B14F-4D97-AF65-F5344CB8AC3E}">
        <p14:creationId xmlns:p14="http://schemas.microsoft.com/office/powerpoint/2010/main" val="24974555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“Perfect model” experimental design</a:t>
            </a:r>
            <a:endParaRPr lang="en-US" dirty="0"/>
          </a:p>
        </p:txBody>
      </p:sp>
      <p:grpSp>
        <p:nvGrpSpPr>
          <p:cNvPr id="6" name="Group 5"/>
          <p:cNvGrpSpPr/>
          <p:nvPr/>
        </p:nvGrpSpPr>
        <p:grpSpPr>
          <a:xfrm>
            <a:off x="630769" y="1422400"/>
            <a:ext cx="7802032" cy="5131198"/>
            <a:chOff x="766235" y="1555790"/>
            <a:chExt cx="7581900" cy="4997808"/>
          </a:xfrm>
        </p:grpSpPr>
        <p:pic>
          <p:nvPicPr>
            <p:cNvPr id="4" name="Picture 3" descr="Screen Shot 2016-09-29 at 3.57.49 PM.png"/>
            <p:cNvPicPr>
              <a:picLocks noChangeAspect="1"/>
            </p:cNvPicPr>
            <p:nvPr/>
          </p:nvPicPr>
          <p:blipFill rotWithShape="1">
            <a:blip r:embed="rId2">
              <a:extLst>
                <a:ext uri="{28A0092B-C50C-407E-A947-70E740481C1C}">
                  <a14:useLocalDpi xmlns:a14="http://schemas.microsoft.com/office/drawing/2010/main" val="0"/>
                </a:ext>
              </a:extLst>
            </a:blip>
            <a:srcRect l="50247"/>
            <a:stretch/>
          </p:blipFill>
          <p:spPr>
            <a:xfrm>
              <a:off x="766235" y="1555790"/>
              <a:ext cx="7581900" cy="4997808"/>
            </a:xfrm>
            <a:prstGeom prst="rect">
              <a:avLst/>
            </a:prstGeom>
          </p:spPr>
        </p:pic>
        <p:sp>
          <p:nvSpPr>
            <p:cNvPr id="5" name="Rectangle 4"/>
            <p:cNvSpPr/>
            <p:nvPr/>
          </p:nvSpPr>
          <p:spPr>
            <a:xfrm>
              <a:off x="808072" y="1576849"/>
              <a:ext cx="565773" cy="515495"/>
            </a:xfrm>
            <a:prstGeom prst="rect">
              <a:avLst/>
            </a:prstGeom>
            <a:solidFill>
              <a:srgbClr val="FFFFFF"/>
            </a:solidFill>
            <a:ln>
              <a:solidFill>
                <a:srgbClr val="FFFFFF"/>
              </a:solid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044589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“Perfect model” experimental design</a:t>
            </a:r>
          </a:p>
        </p:txBody>
      </p:sp>
      <p:pic>
        <p:nvPicPr>
          <p:cNvPr id="5" name="Content Placeholder 4" descr="Screen Shot 2016-10-02 at 1.47.48 PM.png"/>
          <p:cNvPicPr>
            <a:picLocks noGrp="1" noChangeAspect="1"/>
          </p:cNvPicPr>
          <p:nvPr>
            <p:ph idx="1"/>
          </p:nvPr>
        </p:nvPicPr>
        <p:blipFill>
          <a:blip r:embed="rId2">
            <a:extLst>
              <a:ext uri="{28A0092B-C50C-407E-A947-70E740481C1C}">
                <a14:useLocalDpi xmlns:a14="http://schemas.microsoft.com/office/drawing/2010/main" val="0"/>
              </a:ext>
            </a:extLst>
          </a:blip>
          <a:srcRect t="2699" b="2699"/>
          <a:stretch>
            <a:fillRect/>
          </a:stretch>
        </p:blipFill>
        <p:spPr>
          <a:xfrm>
            <a:off x="107504" y="1196752"/>
            <a:ext cx="8991581" cy="5641447"/>
          </a:xfrm>
        </p:spPr>
      </p:pic>
    </p:spTree>
    <p:extLst>
      <p:ext uri="{BB962C8B-B14F-4D97-AF65-F5344CB8AC3E}">
        <p14:creationId xmlns:p14="http://schemas.microsoft.com/office/powerpoint/2010/main" val="36606190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we using this framework to do?</a:t>
            </a:r>
            <a:endParaRPr lang="en-US" dirty="0"/>
          </a:p>
        </p:txBody>
      </p:sp>
      <p:sp>
        <p:nvSpPr>
          <p:cNvPr id="3" name="Content Placeholder 2"/>
          <p:cNvSpPr>
            <a:spLocks noGrp="1"/>
          </p:cNvSpPr>
          <p:nvPr>
            <p:ph idx="1"/>
          </p:nvPr>
        </p:nvSpPr>
        <p:spPr>
          <a:xfrm>
            <a:off x="388471" y="1365910"/>
            <a:ext cx="8336429" cy="4900420"/>
          </a:xfrm>
        </p:spPr>
        <p:txBody>
          <a:bodyPr>
            <a:normAutofit/>
          </a:bodyPr>
          <a:lstStyle/>
          <a:p>
            <a:pPr marL="0" indent="0">
              <a:buNone/>
            </a:pPr>
            <a:r>
              <a:rPr lang="en-US" sz="2800" dirty="0" smtClean="0"/>
              <a:t>FIRST, we coded up 3 frequently-used ESDMs (delta, </a:t>
            </a:r>
            <a:r>
              <a:rPr lang="en-US" sz="2800" dirty="0"/>
              <a:t>q</a:t>
            </a:r>
            <a:r>
              <a:rPr lang="en-US" sz="2800" dirty="0" smtClean="0"/>
              <a:t>uantile mapping, and ARRM), and compared their ability to reproduce high-resolution GCM simulations for the future, for a range of temperature and precipitation quantiles and impact-relevant thresholds.</a:t>
            </a:r>
          </a:p>
          <a:p>
            <a:pPr marL="0" indent="0">
              <a:buNone/>
            </a:pPr>
            <a:r>
              <a:rPr lang="en-US" sz="2800" b="1" dirty="0" smtClean="0">
                <a:solidFill>
                  <a:schemeClr val="accent1">
                    <a:lumMod val="75000"/>
                  </a:schemeClr>
                </a:solidFill>
              </a:rPr>
              <a:t>Our comparison shows that simple methods can be adequate for some purposes, but complex methods are necessary for extremes. </a:t>
            </a:r>
          </a:p>
          <a:p>
            <a:pPr marL="0" indent="0">
              <a:buNone/>
            </a:pPr>
            <a:r>
              <a:rPr lang="en-US" sz="2800" b="1" dirty="0">
                <a:solidFill>
                  <a:schemeClr val="accent1">
                    <a:lumMod val="75000"/>
                  </a:schemeClr>
                </a:solidFill>
              </a:rPr>
              <a:t>E</a:t>
            </a:r>
            <a:r>
              <a:rPr lang="en-US" sz="2800" b="1" dirty="0" smtClean="0">
                <a:solidFill>
                  <a:schemeClr val="accent1">
                    <a:lumMod val="75000"/>
                  </a:schemeClr>
                </a:solidFill>
              </a:rPr>
              <a:t>ven complex methods can have problems in areas of rapidly varying topography, such as coastlines.</a:t>
            </a:r>
          </a:p>
        </p:txBody>
      </p:sp>
    </p:spTree>
    <p:extLst>
      <p:ext uri="{BB962C8B-B14F-4D97-AF65-F5344CB8AC3E}">
        <p14:creationId xmlns:p14="http://schemas.microsoft.com/office/powerpoint/2010/main" val="1303322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H_TTUclimateclassTEMP">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36008</TotalTime>
  <Words>1700</Words>
  <Application>Microsoft Macintosh PowerPoint</Application>
  <PresentationFormat>On-screen Show (4:3)</PresentationFormat>
  <Paragraphs>154</Paragraphs>
  <Slides>33</Slides>
  <Notes>5</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KH_TTUclimateclassTEMP</vt:lpstr>
      <vt:lpstr>Comparing the performance of multiple statistical downscaling approaches using a perfect model framework</vt:lpstr>
      <vt:lpstr>The Statistical Downscaling Conundrum</vt:lpstr>
      <vt:lpstr>Stationarity assumption</vt:lpstr>
      <vt:lpstr>Stationarity assumption</vt:lpstr>
      <vt:lpstr>PowerPoint Presentation</vt:lpstr>
      <vt:lpstr>PowerPoint Presentation</vt:lpstr>
      <vt:lpstr>“Perfect model” experimental design</vt:lpstr>
      <vt:lpstr>“Perfect model” experimental design</vt:lpstr>
      <vt:lpstr>What are we using this framework to do?</vt:lpstr>
      <vt:lpstr>STEP ONE: Comparing 3 Existing ESDMs</vt:lpstr>
      <vt:lpstr>STEP ONE: Comparing 3 Existing ESDMs Daily Maximum Temperature Bias 2086-2095</vt:lpstr>
      <vt:lpstr>RESULTS: Daily Wet-Day Not-So-Extreme Precipitation Bias in 2086-2095</vt:lpstr>
      <vt:lpstr>RESULTS: Daily Wet-Day Extreme Precipitation Bias in 2086-2095</vt:lpstr>
      <vt:lpstr>What are we using this framework to do?</vt:lpstr>
      <vt:lpstr>STEP TWO: Developing New ESDM</vt:lpstr>
      <vt:lpstr>STEP TWO: Developing New ESDM</vt:lpstr>
      <vt:lpstr>STEP TWO: Developing New ESDM</vt:lpstr>
      <vt:lpstr>STEP TWO: Developing New ESDM</vt:lpstr>
      <vt:lpstr>RESULTS: Daily Maximum Temperature Bias in 2086-2095</vt:lpstr>
      <vt:lpstr>ARRM1 vs. ARRM 2 – does using the perfect model framework in development make a difference?</vt:lpstr>
      <vt:lpstr>PowerPoint Presentation</vt:lpstr>
      <vt:lpstr>PowerPoint Presentation</vt:lpstr>
      <vt:lpstr>PowerPoint Presentation</vt:lpstr>
      <vt:lpstr>Does the stationarity assumption hold?</vt:lpstr>
      <vt:lpstr>Does the stationarity assumption hold?</vt:lpstr>
      <vt:lpstr>CONCLUSIONS</vt:lpstr>
      <vt:lpstr>For the climate data exercise, we are using:</vt:lpstr>
      <vt:lpstr>Two Future Scenarios: Higher and Lower</vt:lpstr>
      <vt:lpstr>Two Future Scenarios: Higher and Lower</vt:lpstr>
      <vt:lpstr>For the climate data exercise, we are using:</vt:lpstr>
      <vt:lpstr>For the climate data exercise, we are using:</vt:lpstr>
      <vt:lpstr>For the climate data exercise, we are using:</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Austin</dc:title>
  <dc:creator>Josette Chen</dc:creator>
  <cp:lastModifiedBy>Katharine Hayhoe</cp:lastModifiedBy>
  <cp:revision>303</cp:revision>
  <dcterms:created xsi:type="dcterms:W3CDTF">2014-01-27T04:21:20Z</dcterms:created>
  <dcterms:modified xsi:type="dcterms:W3CDTF">2017-03-06T18:49:06Z</dcterms:modified>
</cp:coreProperties>
</file>